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4" r:id="rId3"/>
    <p:sldId id="281" r:id="rId4"/>
    <p:sldId id="331" r:id="rId5"/>
    <p:sldId id="378" r:id="rId6"/>
    <p:sldId id="379" r:id="rId7"/>
    <p:sldId id="380" r:id="rId8"/>
    <p:sldId id="381" r:id="rId9"/>
    <p:sldId id="392" r:id="rId10"/>
    <p:sldId id="393" r:id="rId11"/>
    <p:sldId id="394" r:id="rId12"/>
    <p:sldId id="384" r:id="rId13"/>
    <p:sldId id="385" r:id="rId14"/>
    <p:sldId id="390" r:id="rId15"/>
    <p:sldId id="386" r:id="rId16"/>
    <p:sldId id="388" r:id="rId17"/>
    <p:sldId id="389" r:id="rId18"/>
    <p:sldId id="395" r:id="rId19"/>
    <p:sldId id="293" r:id="rId20"/>
    <p:sldId id="294" r:id="rId21"/>
    <p:sldId id="298" r:id="rId22"/>
    <p:sldId id="307" r:id="rId23"/>
    <p:sldId id="321" r:id="rId24"/>
    <p:sldId id="323" r:id="rId25"/>
    <p:sldId id="325" r:id="rId26"/>
    <p:sldId id="326" r:id="rId27"/>
    <p:sldId id="327" r:id="rId28"/>
    <p:sldId id="391" r:id="rId29"/>
    <p:sldId id="328" r:id="rId30"/>
  </p:sldIdLst>
  <p:sldSz cx="9144000" cy="6858000" type="screen4x3"/>
  <p:notesSz cx="6858000" cy="9144000"/>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00" autoAdjust="0"/>
    <p:restoredTop sz="94660"/>
  </p:normalViewPr>
  <p:slideViewPr>
    <p:cSldViewPr>
      <p:cViewPr varScale="1">
        <p:scale>
          <a:sx n="106" d="100"/>
          <a:sy n="106" d="100"/>
        </p:scale>
        <p:origin x="-1686" y="-96"/>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685800" y="2130425"/>
            <a:ext cx="7772400" cy="1470025"/>
          </a:xfrm>
        </p:spPr>
        <p:txBody>
          <a:bodyPr/>
          <a:lstStyle/>
          <a:p>
            <a:r>
              <a:rPr lang="pt-BR" smtClean="0"/>
              <a:t>Clique para editar o título mestre</a:t>
            </a:r>
            <a:endParaRPr lang="pt-BR"/>
          </a:p>
        </p:txBody>
      </p:sp>
      <p:sp>
        <p:nvSpPr>
          <p:cNvPr id="3" name="Subtítu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t-BR" smtClean="0"/>
              <a:t>Clique para editar o estilo do subtítulo mestre</a:t>
            </a:r>
            <a:endParaRPr lang="pt-BR"/>
          </a:p>
        </p:txBody>
      </p:sp>
      <p:sp>
        <p:nvSpPr>
          <p:cNvPr id="4" name="Espaço Reservado para Data 3"/>
          <p:cNvSpPr>
            <a:spLocks noGrp="1"/>
          </p:cNvSpPr>
          <p:nvPr>
            <p:ph type="dt" sz="half" idx="10"/>
          </p:nvPr>
        </p:nvSpPr>
        <p:spPr/>
        <p:txBody>
          <a:bodyPr/>
          <a:lstStyle/>
          <a:p>
            <a:fld id="{E516EF52-535E-4BBB-9ADC-02DBE59134D7}" type="datetimeFigureOut">
              <a:rPr lang="pt-BR" smtClean="0"/>
              <a:pPr/>
              <a:t>10/08/2017</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723921F8-0834-45AD-966E-97D362C4F578}" type="slidenum">
              <a:rPr lang="pt-BR" smtClean="0"/>
              <a:pPr/>
              <a:t>‹nº›</a:t>
            </a:fld>
            <a:endParaRPr lang="pt-BR"/>
          </a:p>
        </p:txBody>
      </p:sp>
    </p:spTree>
    <p:extLst>
      <p:ext uri="{BB962C8B-B14F-4D97-AF65-F5344CB8AC3E}">
        <p14:creationId xmlns:p14="http://schemas.microsoft.com/office/powerpoint/2010/main" xmlns="" val="10193879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Texto Vertical 2"/>
          <p:cNvSpPr>
            <a:spLocks noGrp="1"/>
          </p:cNvSpPr>
          <p:nvPr>
            <p:ph type="body" orient="vert" idx="1"/>
          </p:nvPr>
        </p:nvSpPr>
        <p:spPr/>
        <p:txBody>
          <a:bodyPr vert="eaVert"/>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p>
            <a:fld id="{E516EF52-535E-4BBB-9ADC-02DBE59134D7}" type="datetimeFigureOut">
              <a:rPr lang="pt-BR" smtClean="0"/>
              <a:pPr/>
              <a:t>10/08/2017</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723921F8-0834-45AD-966E-97D362C4F578}" type="slidenum">
              <a:rPr lang="pt-BR" smtClean="0"/>
              <a:pPr/>
              <a:t>‹nº›</a:t>
            </a:fld>
            <a:endParaRPr lang="pt-BR"/>
          </a:p>
        </p:txBody>
      </p:sp>
    </p:spTree>
    <p:extLst>
      <p:ext uri="{BB962C8B-B14F-4D97-AF65-F5344CB8AC3E}">
        <p14:creationId xmlns:p14="http://schemas.microsoft.com/office/powerpoint/2010/main" xmlns="" val="21395140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629400" y="274638"/>
            <a:ext cx="2057400" cy="5851525"/>
          </a:xfrm>
        </p:spPr>
        <p:txBody>
          <a:bodyPr vert="eaVert"/>
          <a:lstStyle/>
          <a:p>
            <a:r>
              <a:rPr lang="pt-BR" smtClean="0"/>
              <a:t>Clique para editar o título mestre</a:t>
            </a:r>
            <a:endParaRPr lang="pt-BR"/>
          </a:p>
        </p:txBody>
      </p:sp>
      <p:sp>
        <p:nvSpPr>
          <p:cNvPr id="3" name="Espaço Reservado para Texto Vertical 2"/>
          <p:cNvSpPr>
            <a:spLocks noGrp="1"/>
          </p:cNvSpPr>
          <p:nvPr>
            <p:ph type="body" orient="vert" idx="1"/>
          </p:nvPr>
        </p:nvSpPr>
        <p:spPr>
          <a:xfrm>
            <a:off x="457200" y="274638"/>
            <a:ext cx="6019800" cy="5851525"/>
          </a:xfrm>
        </p:spPr>
        <p:txBody>
          <a:bodyPr vert="eaVert"/>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p>
            <a:fld id="{E516EF52-535E-4BBB-9ADC-02DBE59134D7}" type="datetimeFigureOut">
              <a:rPr lang="pt-BR" smtClean="0"/>
              <a:pPr/>
              <a:t>10/08/2017</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723921F8-0834-45AD-966E-97D362C4F578}" type="slidenum">
              <a:rPr lang="pt-BR" smtClean="0"/>
              <a:pPr/>
              <a:t>‹nº›</a:t>
            </a:fld>
            <a:endParaRPr lang="pt-BR"/>
          </a:p>
        </p:txBody>
      </p:sp>
    </p:spTree>
    <p:extLst>
      <p:ext uri="{BB962C8B-B14F-4D97-AF65-F5344CB8AC3E}">
        <p14:creationId xmlns:p14="http://schemas.microsoft.com/office/powerpoint/2010/main" xmlns="" val="24875538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Conteúdo 2"/>
          <p:cNvSpPr>
            <a:spLocks noGrp="1"/>
          </p:cNvSpPr>
          <p:nvPr>
            <p:ph idx="1"/>
          </p:nvPr>
        </p:nvSpPr>
        <p:spPr/>
        <p:txBody>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p>
            <a:fld id="{E516EF52-535E-4BBB-9ADC-02DBE59134D7}" type="datetimeFigureOut">
              <a:rPr lang="pt-BR" smtClean="0"/>
              <a:pPr/>
              <a:t>10/08/2017</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723921F8-0834-45AD-966E-97D362C4F578}" type="slidenum">
              <a:rPr lang="pt-BR" smtClean="0"/>
              <a:pPr/>
              <a:t>‹nº›</a:t>
            </a:fld>
            <a:endParaRPr lang="pt-BR"/>
          </a:p>
        </p:txBody>
      </p:sp>
    </p:spTree>
    <p:extLst>
      <p:ext uri="{BB962C8B-B14F-4D97-AF65-F5344CB8AC3E}">
        <p14:creationId xmlns:p14="http://schemas.microsoft.com/office/powerpoint/2010/main" xmlns="" val="462436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p:cNvSpPr>
            <a:spLocks noGrp="1"/>
          </p:cNvSpPr>
          <p:nvPr>
            <p:ph type="title"/>
          </p:nvPr>
        </p:nvSpPr>
        <p:spPr>
          <a:xfrm>
            <a:off x="722313" y="4406900"/>
            <a:ext cx="7772400" cy="1362075"/>
          </a:xfrm>
        </p:spPr>
        <p:txBody>
          <a:bodyPr anchor="t"/>
          <a:lstStyle>
            <a:lvl1pPr algn="l">
              <a:defRPr sz="4000" b="1" cap="all"/>
            </a:lvl1pPr>
          </a:lstStyle>
          <a:p>
            <a:r>
              <a:rPr lang="pt-BR" smtClean="0"/>
              <a:t>Clique para editar o título mestre</a:t>
            </a:r>
            <a:endParaRPr lang="pt-BR"/>
          </a:p>
        </p:txBody>
      </p:sp>
      <p:sp>
        <p:nvSpPr>
          <p:cNvPr id="3" name="Espaço Reservado para Tex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smtClean="0"/>
              <a:t>Clique para editar o texto mestre</a:t>
            </a:r>
          </a:p>
        </p:txBody>
      </p:sp>
      <p:sp>
        <p:nvSpPr>
          <p:cNvPr id="4" name="Espaço Reservado para Data 3"/>
          <p:cNvSpPr>
            <a:spLocks noGrp="1"/>
          </p:cNvSpPr>
          <p:nvPr>
            <p:ph type="dt" sz="half" idx="10"/>
          </p:nvPr>
        </p:nvSpPr>
        <p:spPr/>
        <p:txBody>
          <a:bodyPr/>
          <a:lstStyle/>
          <a:p>
            <a:fld id="{E516EF52-535E-4BBB-9ADC-02DBE59134D7}" type="datetimeFigureOut">
              <a:rPr lang="pt-BR" smtClean="0"/>
              <a:pPr/>
              <a:t>10/08/2017</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723921F8-0834-45AD-966E-97D362C4F578}" type="slidenum">
              <a:rPr lang="pt-BR" smtClean="0"/>
              <a:pPr/>
              <a:t>‹nº›</a:t>
            </a:fld>
            <a:endParaRPr lang="pt-BR"/>
          </a:p>
        </p:txBody>
      </p:sp>
    </p:spTree>
    <p:extLst>
      <p:ext uri="{BB962C8B-B14F-4D97-AF65-F5344CB8AC3E}">
        <p14:creationId xmlns:p14="http://schemas.microsoft.com/office/powerpoint/2010/main" xmlns="" val="12182837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Conteúd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Conteúd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Espaço Reservado para Data 4"/>
          <p:cNvSpPr>
            <a:spLocks noGrp="1"/>
          </p:cNvSpPr>
          <p:nvPr>
            <p:ph type="dt" sz="half" idx="10"/>
          </p:nvPr>
        </p:nvSpPr>
        <p:spPr/>
        <p:txBody>
          <a:bodyPr/>
          <a:lstStyle/>
          <a:p>
            <a:fld id="{E516EF52-535E-4BBB-9ADC-02DBE59134D7}" type="datetimeFigureOut">
              <a:rPr lang="pt-BR" smtClean="0"/>
              <a:pPr/>
              <a:t>10/08/2017</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723921F8-0834-45AD-966E-97D362C4F578}" type="slidenum">
              <a:rPr lang="pt-BR" smtClean="0"/>
              <a:pPr/>
              <a:t>‹nº›</a:t>
            </a:fld>
            <a:endParaRPr lang="pt-BR"/>
          </a:p>
        </p:txBody>
      </p:sp>
    </p:spTree>
    <p:extLst>
      <p:ext uri="{BB962C8B-B14F-4D97-AF65-F5344CB8AC3E}">
        <p14:creationId xmlns:p14="http://schemas.microsoft.com/office/powerpoint/2010/main" xmlns="" val="15666568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lvl1pPr>
              <a:defRPr/>
            </a:lvl1pPr>
          </a:lstStyle>
          <a:p>
            <a:r>
              <a:rPr lang="pt-BR" smtClean="0"/>
              <a:t>Clique para editar o título mestre</a:t>
            </a:r>
            <a:endParaRPr lang="pt-BR"/>
          </a:p>
        </p:txBody>
      </p:sp>
      <p:sp>
        <p:nvSpPr>
          <p:cNvPr id="3" name="Espaço Reservado para Tex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 texto mestre</a:t>
            </a:r>
          </a:p>
        </p:txBody>
      </p:sp>
      <p:sp>
        <p:nvSpPr>
          <p:cNvPr id="4" name="Espaço Reservado para Conteúd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Espaço Reservado para Tex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 texto mestre</a:t>
            </a:r>
          </a:p>
        </p:txBody>
      </p:sp>
      <p:sp>
        <p:nvSpPr>
          <p:cNvPr id="6" name="Espaço Reservado para Conteúd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7" name="Espaço Reservado para Data 6"/>
          <p:cNvSpPr>
            <a:spLocks noGrp="1"/>
          </p:cNvSpPr>
          <p:nvPr>
            <p:ph type="dt" sz="half" idx="10"/>
          </p:nvPr>
        </p:nvSpPr>
        <p:spPr/>
        <p:txBody>
          <a:bodyPr/>
          <a:lstStyle/>
          <a:p>
            <a:fld id="{E516EF52-535E-4BBB-9ADC-02DBE59134D7}" type="datetimeFigureOut">
              <a:rPr lang="pt-BR" smtClean="0"/>
              <a:pPr/>
              <a:t>10/08/2017</a:t>
            </a:fld>
            <a:endParaRPr lang="pt-BR"/>
          </a:p>
        </p:txBody>
      </p:sp>
      <p:sp>
        <p:nvSpPr>
          <p:cNvPr id="8" name="Espaço Reservado para Rodapé 7"/>
          <p:cNvSpPr>
            <a:spLocks noGrp="1"/>
          </p:cNvSpPr>
          <p:nvPr>
            <p:ph type="ftr" sz="quarter" idx="11"/>
          </p:nvPr>
        </p:nvSpPr>
        <p:spPr/>
        <p:txBody>
          <a:bodyPr/>
          <a:lstStyle/>
          <a:p>
            <a:endParaRPr lang="pt-BR"/>
          </a:p>
        </p:txBody>
      </p:sp>
      <p:sp>
        <p:nvSpPr>
          <p:cNvPr id="9" name="Espaço Reservado para Número de Slide 8"/>
          <p:cNvSpPr>
            <a:spLocks noGrp="1"/>
          </p:cNvSpPr>
          <p:nvPr>
            <p:ph type="sldNum" sz="quarter" idx="12"/>
          </p:nvPr>
        </p:nvSpPr>
        <p:spPr/>
        <p:txBody>
          <a:bodyPr/>
          <a:lstStyle/>
          <a:p>
            <a:fld id="{723921F8-0834-45AD-966E-97D362C4F578}" type="slidenum">
              <a:rPr lang="pt-BR" smtClean="0"/>
              <a:pPr/>
              <a:t>‹nº›</a:t>
            </a:fld>
            <a:endParaRPr lang="pt-BR"/>
          </a:p>
        </p:txBody>
      </p:sp>
    </p:spTree>
    <p:extLst>
      <p:ext uri="{BB962C8B-B14F-4D97-AF65-F5344CB8AC3E}">
        <p14:creationId xmlns:p14="http://schemas.microsoft.com/office/powerpoint/2010/main" xmlns="" val="1790890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Data 2"/>
          <p:cNvSpPr>
            <a:spLocks noGrp="1"/>
          </p:cNvSpPr>
          <p:nvPr>
            <p:ph type="dt" sz="half" idx="10"/>
          </p:nvPr>
        </p:nvSpPr>
        <p:spPr/>
        <p:txBody>
          <a:bodyPr/>
          <a:lstStyle/>
          <a:p>
            <a:fld id="{E516EF52-535E-4BBB-9ADC-02DBE59134D7}" type="datetimeFigureOut">
              <a:rPr lang="pt-BR" smtClean="0"/>
              <a:pPr/>
              <a:t>10/08/2017</a:t>
            </a:fld>
            <a:endParaRPr lang="pt-BR"/>
          </a:p>
        </p:txBody>
      </p:sp>
      <p:sp>
        <p:nvSpPr>
          <p:cNvPr id="4" name="Espaço Reservado para Rodapé 3"/>
          <p:cNvSpPr>
            <a:spLocks noGrp="1"/>
          </p:cNvSpPr>
          <p:nvPr>
            <p:ph type="ftr" sz="quarter" idx="11"/>
          </p:nvPr>
        </p:nvSpPr>
        <p:spPr/>
        <p:txBody>
          <a:bodyPr/>
          <a:lstStyle/>
          <a:p>
            <a:endParaRPr lang="pt-BR"/>
          </a:p>
        </p:txBody>
      </p:sp>
      <p:sp>
        <p:nvSpPr>
          <p:cNvPr id="5" name="Espaço Reservado para Número de Slide 4"/>
          <p:cNvSpPr>
            <a:spLocks noGrp="1"/>
          </p:cNvSpPr>
          <p:nvPr>
            <p:ph type="sldNum" sz="quarter" idx="12"/>
          </p:nvPr>
        </p:nvSpPr>
        <p:spPr/>
        <p:txBody>
          <a:bodyPr/>
          <a:lstStyle/>
          <a:p>
            <a:fld id="{723921F8-0834-45AD-966E-97D362C4F578}" type="slidenum">
              <a:rPr lang="pt-BR" smtClean="0"/>
              <a:pPr/>
              <a:t>‹nº›</a:t>
            </a:fld>
            <a:endParaRPr lang="pt-BR"/>
          </a:p>
        </p:txBody>
      </p:sp>
    </p:spTree>
    <p:extLst>
      <p:ext uri="{BB962C8B-B14F-4D97-AF65-F5344CB8AC3E}">
        <p14:creationId xmlns:p14="http://schemas.microsoft.com/office/powerpoint/2010/main" xmlns="" val="10127276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1"/>
          <p:cNvSpPr>
            <a:spLocks noGrp="1"/>
          </p:cNvSpPr>
          <p:nvPr>
            <p:ph type="dt" sz="half" idx="10"/>
          </p:nvPr>
        </p:nvSpPr>
        <p:spPr/>
        <p:txBody>
          <a:bodyPr/>
          <a:lstStyle/>
          <a:p>
            <a:fld id="{E516EF52-535E-4BBB-9ADC-02DBE59134D7}" type="datetimeFigureOut">
              <a:rPr lang="pt-BR" smtClean="0"/>
              <a:pPr/>
              <a:t>10/08/2017</a:t>
            </a:fld>
            <a:endParaRPr lang="pt-BR"/>
          </a:p>
        </p:txBody>
      </p:sp>
      <p:sp>
        <p:nvSpPr>
          <p:cNvPr id="3" name="Espaço Reservado para Rodapé 2"/>
          <p:cNvSpPr>
            <a:spLocks noGrp="1"/>
          </p:cNvSpPr>
          <p:nvPr>
            <p:ph type="ftr" sz="quarter" idx="11"/>
          </p:nvPr>
        </p:nvSpPr>
        <p:spPr/>
        <p:txBody>
          <a:bodyPr/>
          <a:lstStyle/>
          <a:p>
            <a:endParaRPr lang="pt-BR"/>
          </a:p>
        </p:txBody>
      </p:sp>
      <p:sp>
        <p:nvSpPr>
          <p:cNvPr id="4" name="Espaço Reservado para Número de Slide 3"/>
          <p:cNvSpPr>
            <a:spLocks noGrp="1"/>
          </p:cNvSpPr>
          <p:nvPr>
            <p:ph type="sldNum" sz="quarter" idx="12"/>
          </p:nvPr>
        </p:nvSpPr>
        <p:spPr/>
        <p:txBody>
          <a:bodyPr/>
          <a:lstStyle/>
          <a:p>
            <a:fld id="{723921F8-0834-45AD-966E-97D362C4F578}" type="slidenum">
              <a:rPr lang="pt-BR" smtClean="0"/>
              <a:pPr/>
              <a:t>‹nº›</a:t>
            </a:fld>
            <a:endParaRPr lang="pt-BR"/>
          </a:p>
        </p:txBody>
      </p:sp>
    </p:spTree>
    <p:extLst>
      <p:ext uri="{BB962C8B-B14F-4D97-AF65-F5344CB8AC3E}">
        <p14:creationId xmlns:p14="http://schemas.microsoft.com/office/powerpoint/2010/main" xmlns="" val="1316261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3050"/>
            <a:ext cx="3008313" cy="1162050"/>
          </a:xfrm>
        </p:spPr>
        <p:txBody>
          <a:bodyPr anchor="b"/>
          <a:lstStyle>
            <a:lvl1pPr algn="l">
              <a:defRPr sz="2000" b="1"/>
            </a:lvl1pPr>
          </a:lstStyle>
          <a:p>
            <a:r>
              <a:rPr lang="pt-BR" smtClean="0"/>
              <a:t>Clique para editar o título mestre</a:t>
            </a:r>
            <a:endParaRPr lang="pt-BR"/>
          </a:p>
        </p:txBody>
      </p:sp>
      <p:sp>
        <p:nvSpPr>
          <p:cNvPr id="3" name="Espaço Reservado para Conteúd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Tex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 texto mestre</a:t>
            </a:r>
          </a:p>
        </p:txBody>
      </p:sp>
      <p:sp>
        <p:nvSpPr>
          <p:cNvPr id="5" name="Espaço Reservado para Data 4"/>
          <p:cNvSpPr>
            <a:spLocks noGrp="1"/>
          </p:cNvSpPr>
          <p:nvPr>
            <p:ph type="dt" sz="half" idx="10"/>
          </p:nvPr>
        </p:nvSpPr>
        <p:spPr/>
        <p:txBody>
          <a:bodyPr/>
          <a:lstStyle/>
          <a:p>
            <a:fld id="{E516EF52-535E-4BBB-9ADC-02DBE59134D7}" type="datetimeFigureOut">
              <a:rPr lang="pt-BR" smtClean="0"/>
              <a:pPr/>
              <a:t>10/08/2017</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723921F8-0834-45AD-966E-97D362C4F578}" type="slidenum">
              <a:rPr lang="pt-BR" smtClean="0"/>
              <a:pPr/>
              <a:t>‹nº›</a:t>
            </a:fld>
            <a:endParaRPr lang="pt-BR"/>
          </a:p>
        </p:txBody>
      </p:sp>
    </p:spTree>
    <p:extLst>
      <p:ext uri="{BB962C8B-B14F-4D97-AF65-F5344CB8AC3E}">
        <p14:creationId xmlns:p14="http://schemas.microsoft.com/office/powerpoint/2010/main" xmlns="" val="35956631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1792288" y="4800600"/>
            <a:ext cx="5486400" cy="566738"/>
          </a:xfrm>
        </p:spPr>
        <p:txBody>
          <a:bodyPr anchor="b"/>
          <a:lstStyle>
            <a:lvl1pPr algn="l">
              <a:defRPr sz="2000" b="1"/>
            </a:lvl1pPr>
          </a:lstStyle>
          <a:p>
            <a:r>
              <a:rPr lang="pt-BR" smtClean="0"/>
              <a:t>Clique para editar o título mestre</a:t>
            </a:r>
            <a:endParaRPr lang="pt-BR"/>
          </a:p>
        </p:txBody>
      </p:sp>
      <p:sp>
        <p:nvSpPr>
          <p:cNvPr id="3" name="Espaço Reservado para Imagem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t-BR"/>
          </a:p>
        </p:txBody>
      </p:sp>
      <p:sp>
        <p:nvSpPr>
          <p:cNvPr id="4" name="Espaço Reservado para Tex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 texto mestre</a:t>
            </a:r>
          </a:p>
        </p:txBody>
      </p:sp>
      <p:sp>
        <p:nvSpPr>
          <p:cNvPr id="5" name="Espaço Reservado para Data 4"/>
          <p:cNvSpPr>
            <a:spLocks noGrp="1"/>
          </p:cNvSpPr>
          <p:nvPr>
            <p:ph type="dt" sz="half" idx="10"/>
          </p:nvPr>
        </p:nvSpPr>
        <p:spPr/>
        <p:txBody>
          <a:bodyPr/>
          <a:lstStyle/>
          <a:p>
            <a:fld id="{E516EF52-535E-4BBB-9ADC-02DBE59134D7}" type="datetimeFigureOut">
              <a:rPr lang="pt-BR" smtClean="0"/>
              <a:pPr/>
              <a:t>10/08/2017</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723921F8-0834-45AD-966E-97D362C4F578}" type="slidenum">
              <a:rPr lang="pt-BR" smtClean="0"/>
              <a:pPr/>
              <a:t>‹nº›</a:t>
            </a:fld>
            <a:endParaRPr lang="pt-BR"/>
          </a:p>
        </p:txBody>
      </p:sp>
    </p:spTree>
    <p:extLst>
      <p:ext uri="{BB962C8B-B14F-4D97-AF65-F5344CB8AC3E}">
        <p14:creationId xmlns:p14="http://schemas.microsoft.com/office/powerpoint/2010/main" xmlns="" val="4913009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Títu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pt-BR" smtClean="0"/>
              <a:t>Clique para editar o título mestre</a:t>
            </a:r>
            <a:endParaRPr lang="pt-BR"/>
          </a:p>
        </p:txBody>
      </p:sp>
      <p:sp>
        <p:nvSpPr>
          <p:cNvPr id="3" name="Espaço Reservado para Tex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516EF52-535E-4BBB-9ADC-02DBE59134D7}" type="datetimeFigureOut">
              <a:rPr lang="pt-BR" smtClean="0"/>
              <a:pPr/>
              <a:t>10/08/2017</a:t>
            </a:fld>
            <a:endParaRPr lang="pt-BR"/>
          </a:p>
        </p:txBody>
      </p:sp>
      <p:sp>
        <p:nvSpPr>
          <p:cNvPr id="5" name="Espaço Reservado para Rodapé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t-BR"/>
          </a:p>
        </p:txBody>
      </p:sp>
      <p:sp>
        <p:nvSpPr>
          <p:cNvPr id="6" name="Espaço Reservado para Número de Slid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3921F8-0834-45AD-966E-97D362C4F578}" type="slidenum">
              <a:rPr lang="pt-BR" smtClean="0"/>
              <a:pPr/>
              <a:t>‹nº›</a:t>
            </a:fld>
            <a:endParaRPr lang="pt-BR"/>
          </a:p>
        </p:txBody>
      </p:sp>
    </p:spTree>
    <p:extLst>
      <p:ext uri="{BB962C8B-B14F-4D97-AF65-F5344CB8AC3E}">
        <p14:creationId xmlns:p14="http://schemas.microsoft.com/office/powerpoint/2010/main" xmlns="" val="266757601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www.prp.ufla.br/ciufla2010/PDF/2341.pdf" TargetMode="External"/><Relationship Id="rId2" Type="http://schemas.openxmlformats.org/officeDocument/2006/relationships/hyperlink" Target="http://www.prp.ufla.br/ciufla2010/PDF/2281.pdf" TargetMode="External"/><Relationship Id="rId1" Type="http://schemas.openxmlformats.org/officeDocument/2006/relationships/slideLayout" Target="../slideLayouts/slideLayout2.xml"/><Relationship Id="rId5" Type="http://schemas.openxmlformats.org/officeDocument/2006/relationships/hyperlink" Target="http://www.prp.ufla.br/ciuflasig/generateResumoPDF.php?id=7547" TargetMode="External"/><Relationship Id="rId4" Type="http://schemas.openxmlformats.org/officeDocument/2006/relationships/hyperlink" Target="http://www.prp.ufla.br/ciufla2010/PDF/2189.pdf"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a:lstStyle/>
          <a:p>
            <a:r>
              <a:rPr lang="pt-BR" dirty="0"/>
              <a:t>Elaboração de resumos para o CIUFLA</a:t>
            </a:r>
          </a:p>
        </p:txBody>
      </p:sp>
      <p:sp>
        <p:nvSpPr>
          <p:cNvPr id="3" name="Subtítulo 2"/>
          <p:cNvSpPr>
            <a:spLocks noGrp="1"/>
          </p:cNvSpPr>
          <p:nvPr>
            <p:ph type="subTitle" idx="1"/>
          </p:nvPr>
        </p:nvSpPr>
        <p:spPr/>
        <p:txBody>
          <a:bodyPr/>
          <a:lstStyle/>
          <a:p>
            <a:r>
              <a:rPr lang="pt-BR" dirty="0" smtClean="0">
                <a:solidFill>
                  <a:schemeClr val="tx1"/>
                </a:solidFill>
              </a:rPr>
              <a:t>Profa. Helena Maria Ferreira</a:t>
            </a:r>
          </a:p>
          <a:p>
            <a:endParaRPr lang="pt-BR" dirty="0">
              <a:solidFill>
                <a:schemeClr val="tx1"/>
              </a:solidFill>
            </a:endParaRPr>
          </a:p>
          <a:p>
            <a:r>
              <a:rPr lang="pt-BR" dirty="0" smtClean="0">
                <a:solidFill>
                  <a:schemeClr val="tx1"/>
                </a:solidFill>
              </a:rPr>
              <a:t>Pró-reitoria de Pesquisa</a:t>
            </a:r>
            <a:endParaRPr lang="pt-BR" dirty="0">
              <a:solidFill>
                <a:schemeClr val="tx1"/>
              </a:solidFill>
            </a:endParaRPr>
          </a:p>
        </p:txBody>
      </p:sp>
    </p:spTree>
    <p:extLst>
      <p:ext uri="{BB962C8B-B14F-4D97-AF65-F5344CB8AC3E}">
        <p14:creationId xmlns:p14="http://schemas.microsoft.com/office/powerpoint/2010/main" xmlns="" val="135017676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4638"/>
            <a:ext cx="8229600" cy="850106"/>
          </a:xfrm>
        </p:spPr>
        <p:txBody>
          <a:bodyPr>
            <a:normAutofit fontScale="90000"/>
          </a:bodyPr>
          <a:lstStyle/>
          <a:p>
            <a:r>
              <a:rPr lang="pt-BR" dirty="0"/>
              <a:t>Normas para submissão de </a:t>
            </a:r>
            <a:r>
              <a:rPr lang="pt-BR" dirty="0" smtClean="0"/>
              <a:t>resumos</a:t>
            </a:r>
            <a:endParaRPr lang="pt-BR" dirty="0"/>
          </a:p>
        </p:txBody>
      </p:sp>
      <p:sp>
        <p:nvSpPr>
          <p:cNvPr id="3" name="Espaço Reservado para Conteúdo 2"/>
          <p:cNvSpPr>
            <a:spLocks noGrp="1"/>
          </p:cNvSpPr>
          <p:nvPr>
            <p:ph idx="1"/>
          </p:nvPr>
        </p:nvSpPr>
        <p:spPr>
          <a:xfrm>
            <a:off x="251520" y="1124744"/>
            <a:ext cx="8712968" cy="5001419"/>
          </a:xfrm>
        </p:spPr>
        <p:txBody>
          <a:bodyPr>
            <a:noAutofit/>
          </a:bodyPr>
          <a:lstStyle/>
          <a:p>
            <a:r>
              <a:rPr lang="pt-BR" sz="2400" dirty="0" smtClean="0">
                <a:latin typeface="Arial" pitchFamily="34" charset="0"/>
                <a:cs typeface="Arial" pitchFamily="34" charset="0"/>
              </a:rPr>
              <a:t>Introdução: contextualizar a pesquisa/apresentar a temática</a:t>
            </a:r>
          </a:p>
          <a:p>
            <a:r>
              <a:rPr lang="pt-BR" sz="2400" dirty="0" smtClean="0">
                <a:latin typeface="Arial" pitchFamily="34" charset="0"/>
                <a:cs typeface="Arial" pitchFamily="34" charset="0"/>
              </a:rPr>
              <a:t> objetivos: apresentar o propósito da pesquisa (verbo no infinitivo)</a:t>
            </a:r>
          </a:p>
          <a:p>
            <a:r>
              <a:rPr lang="pt-BR" sz="2400" dirty="0" smtClean="0">
                <a:latin typeface="Arial" pitchFamily="34" charset="0"/>
                <a:cs typeface="Arial" pitchFamily="34" charset="0"/>
              </a:rPr>
              <a:t> </a:t>
            </a:r>
            <a:r>
              <a:rPr lang="pt-BR" sz="2400" dirty="0">
                <a:latin typeface="Arial" pitchFamily="34" charset="0"/>
                <a:cs typeface="Arial" pitchFamily="34" charset="0"/>
              </a:rPr>
              <a:t>material e </a:t>
            </a:r>
            <a:r>
              <a:rPr lang="pt-BR" sz="2400" dirty="0" smtClean="0">
                <a:latin typeface="Arial" pitchFamily="34" charset="0"/>
                <a:cs typeface="Arial" pitchFamily="34" charset="0"/>
              </a:rPr>
              <a:t>métodos: </a:t>
            </a:r>
          </a:p>
          <a:p>
            <a:pPr>
              <a:buFont typeface="Symbol"/>
              <a:buChar char="Þ"/>
            </a:pPr>
            <a:r>
              <a:rPr lang="pt-BR" sz="2400" dirty="0" smtClean="0">
                <a:latin typeface="Arial" pitchFamily="34" charset="0"/>
                <a:cs typeface="Arial" pitchFamily="34" charset="0"/>
              </a:rPr>
              <a:t>apresentar os tipos de pesquisa (bibliográfica, experimental, de campo, documental) =&gt; indicar o quadro teórico</a:t>
            </a:r>
          </a:p>
          <a:p>
            <a:pPr>
              <a:buFont typeface="Symbol"/>
              <a:buChar char="Þ"/>
            </a:pPr>
            <a:r>
              <a:rPr lang="pt-BR" sz="2400" dirty="0">
                <a:solidFill>
                  <a:srgbClr val="040A10"/>
                </a:solidFill>
                <a:latin typeface="Arial" pitchFamily="34" charset="0"/>
                <a:cs typeface="Arial" pitchFamily="34" charset="0"/>
              </a:rPr>
              <a:t> </a:t>
            </a:r>
            <a:r>
              <a:rPr lang="pt-BR" sz="2400" dirty="0" smtClean="0">
                <a:solidFill>
                  <a:srgbClr val="040A10"/>
                </a:solidFill>
                <a:latin typeface="Arial" pitchFamily="34" charset="0"/>
                <a:cs typeface="Arial" pitchFamily="34" charset="0"/>
              </a:rPr>
              <a:t>abordagens </a:t>
            </a:r>
            <a:r>
              <a:rPr lang="pt-BR" sz="2400" dirty="0">
                <a:solidFill>
                  <a:srgbClr val="040A10"/>
                </a:solidFill>
                <a:latin typeface="Arial" pitchFamily="34" charset="0"/>
                <a:cs typeface="Arial" pitchFamily="34" charset="0"/>
              </a:rPr>
              <a:t>ou enfoques </a:t>
            </a:r>
            <a:r>
              <a:rPr lang="pt-BR" sz="2400" dirty="0" smtClean="0">
                <a:solidFill>
                  <a:srgbClr val="040A10"/>
                </a:solidFill>
                <a:latin typeface="Arial" pitchFamily="34" charset="0"/>
                <a:cs typeface="Arial" pitchFamily="34" charset="0"/>
              </a:rPr>
              <a:t>(quantitativa/qualitativa);</a:t>
            </a:r>
          </a:p>
          <a:p>
            <a:pPr>
              <a:buFont typeface="Symbol"/>
              <a:buChar char="Þ"/>
            </a:pPr>
            <a:r>
              <a:rPr lang="pt-BR" sz="2400" dirty="0" smtClean="0">
                <a:solidFill>
                  <a:srgbClr val="040A10"/>
                </a:solidFill>
                <a:latin typeface="Arial" pitchFamily="34" charset="0"/>
                <a:cs typeface="Arial" pitchFamily="34" charset="0"/>
              </a:rPr>
              <a:t>processos </a:t>
            </a:r>
            <a:r>
              <a:rPr lang="pt-BR" sz="2400" dirty="0">
                <a:solidFill>
                  <a:srgbClr val="040A10"/>
                </a:solidFill>
                <a:latin typeface="Arial" pitchFamily="34" charset="0"/>
                <a:cs typeface="Arial" pitchFamily="34" charset="0"/>
              </a:rPr>
              <a:t>para coleta de dados (observação, experimentação, observação participante, depoimentos, entrevistas, </a:t>
            </a:r>
            <a:r>
              <a:rPr lang="pt-BR" sz="2400" dirty="0" err="1">
                <a:solidFill>
                  <a:srgbClr val="040A10"/>
                </a:solidFill>
                <a:latin typeface="Arial" pitchFamily="34" charset="0"/>
                <a:cs typeface="Arial" pitchFamily="34" charset="0"/>
              </a:rPr>
              <a:t>etc</a:t>
            </a:r>
            <a:r>
              <a:rPr lang="pt-BR" sz="2400" dirty="0">
                <a:solidFill>
                  <a:srgbClr val="040A10"/>
                </a:solidFill>
                <a:latin typeface="Arial" pitchFamily="34" charset="0"/>
                <a:cs typeface="Arial" pitchFamily="34" charset="0"/>
              </a:rPr>
              <a:t>); </a:t>
            </a:r>
            <a:r>
              <a:rPr lang="pt-BR" sz="2400" dirty="0" smtClean="0">
                <a:solidFill>
                  <a:srgbClr val="040A10"/>
                </a:solidFill>
                <a:latin typeface="Arial" pitchFamily="34" charset="0"/>
                <a:cs typeface="Arial" pitchFamily="34" charset="0"/>
              </a:rPr>
              <a:t> </a:t>
            </a:r>
          </a:p>
          <a:p>
            <a:pPr>
              <a:buFont typeface="Symbol"/>
              <a:buChar char="Þ"/>
            </a:pPr>
            <a:r>
              <a:rPr lang="pt-BR" sz="2400" dirty="0" smtClean="0">
                <a:solidFill>
                  <a:srgbClr val="040A10"/>
                </a:solidFill>
                <a:latin typeface="Arial" pitchFamily="34" charset="0"/>
                <a:cs typeface="Arial" pitchFamily="34" charset="0"/>
              </a:rPr>
              <a:t>métodos </a:t>
            </a:r>
            <a:r>
              <a:rPr lang="pt-BR" sz="2400" dirty="0">
                <a:solidFill>
                  <a:srgbClr val="040A10"/>
                </a:solidFill>
                <a:latin typeface="Arial" pitchFamily="34" charset="0"/>
                <a:cs typeface="Arial" pitchFamily="34" charset="0"/>
              </a:rPr>
              <a:t>de análise dos dados obtidos </a:t>
            </a:r>
            <a:r>
              <a:rPr lang="pt-BR" sz="2400" dirty="0" smtClean="0">
                <a:solidFill>
                  <a:srgbClr val="040A10"/>
                </a:solidFill>
                <a:latin typeface="Arial" pitchFamily="34" charset="0"/>
                <a:cs typeface="Arial" pitchFamily="34" charset="0"/>
              </a:rPr>
              <a:t>(estatístico</a:t>
            </a:r>
            <a:r>
              <a:rPr lang="pt-BR" sz="2400" dirty="0">
                <a:solidFill>
                  <a:srgbClr val="040A10"/>
                </a:solidFill>
                <a:latin typeface="Arial" pitchFamily="34" charset="0"/>
                <a:cs typeface="Arial" pitchFamily="34" charset="0"/>
              </a:rPr>
              <a:t>;  análise do discurso; </a:t>
            </a:r>
            <a:r>
              <a:rPr lang="pt-BR" sz="2400" dirty="0" smtClean="0">
                <a:solidFill>
                  <a:srgbClr val="040A10"/>
                </a:solidFill>
                <a:latin typeface="Arial" pitchFamily="34" charset="0"/>
                <a:cs typeface="Arial" pitchFamily="34" charset="0"/>
              </a:rPr>
              <a:t>análise </a:t>
            </a:r>
            <a:r>
              <a:rPr lang="pt-BR" sz="2400" dirty="0">
                <a:solidFill>
                  <a:srgbClr val="040A10"/>
                </a:solidFill>
                <a:latin typeface="Arial" pitchFamily="34" charset="0"/>
                <a:cs typeface="Arial" pitchFamily="34" charset="0"/>
              </a:rPr>
              <a:t>de conteúdo; etc</a:t>
            </a:r>
            <a:r>
              <a:rPr lang="pt-BR" sz="2400" dirty="0" smtClean="0">
                <a:solidFill>
                  <a:srgbClr val="040A10"/>
                </a:solidFill>
                <a:latin typeface="Arial" pitchFamily="34" charset="0"/>
                <a:cs typeface="Arial" pitchFamily="34" charset="0"/>
              </a:rPr>
              <a:t>.).</a:t>
            </a:r>
          </a:p>
        </p:txBody>
      </p:sp>
    </p:spTree>
    <p:extLst>
      <p:ext uri="{BB962C8B-B14F-4D97-AF65-F5344CB8AC3E}">
        <p14:creationId xmlns:p14="http://schemas.microsoft.com/office/powerpoint/2010/main" xmlns="" val="181312375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pt-BR" dirty="0" smtClean="0"/>
              <a:t>Normas para submissão de resumos</a:t>
            </a:r>
            <a:endParaRPr lang="pt-BR" dirty="0"/>
          </a:p>
        </p:txBody>
      </p:sp>
      <p:sp>
        <p:nvSpPr>
          <p:cNvPr id="3" name="Espaço Reservado para Conteúdo 2"/>
          <p:cNvSpPr>
            <a:spLocks noGrp="1"/>
          </p:cNvSpPr>
          <p:nvPr>
            <p:ph idx="1"/>
          </p:nvPr>
        </p:nvSpPr>
        <p:spPr/>
        <p:txBody>
          <a:bodyPr>
            <a:normAutofit fontScale="92500" lnSpcReduction="10000"/>
          </a:bodyPr>
          <a:lstStyle/>
          <a:p>
            <a:pPr fontAlgn="base"/>
            <a:r>
              <a:rPr lang="pt-BR" dirty="0">
                <a:latin typeface="Arial" pitchFamily="34" charset="0"/>
                <a:cs typeface="Arial" pitchFamily="34" charset="0"/>
              </a:rPr>
              <a:t>resultados e discussão: </a:t>
            </a:r>
            <a:r>
              <a:rPr lang="pt-BR" dirty="0"/>
              <a:t>apresentação dos resultados de </a:t>
            </a:r>
            <a:r>
              <a:rPr lang="pt-BR" b="1" dirty="0"/>
              <a:t>estatística </a:t>
            </a:r>
            <a:r>
              <a:rPr lang="pt-BR" b="1" dirty="0" smtClean="0"/>
              <a:t>descritiva e inferencial</a:t>
            </a:r>
            <a:r>
              <a:rPr lang="pt-BR" dirty="0"/>
              <a:t> de suas </a:t>
            </a:r>
            <a:r>
              <a:rPr lang="pt-BR" dirty="0" smtClean="0"/>
              <a:t>análises/explicação </a:t>
            </a:r>
            <a:r>
              <a:rPr lang="pt-BR" dirty="0"/>
              <a:t>sobre os seus resultados, indicando (sem números) como eles podem ser </a:t>
            </a:r>
            <a:r>
              <a:rPr lang="pt-BR" b="1" dirty="0"/>
              <a:t>interpretados</a:t>
            </a:r>
            <a:r>
              <a:rPr lang="pt-BR" dirty="0"/>
              <a:t> com relação às perguntas de pesquisa e/ou hipóteses</a:t>
            </a:r>
            <a:r>
              <a:rPr lang="pt-BR" dirty="0" smtClean="0"/>
              <a:t>.</a:t>
            </a:r>
          </a:p>
          <a:p>
            <a:pPr fontAlgn="base"/>
            <a:r>
              <a:rPr lang="pt-BR" dirty="0" smtClean="0">
                <a:latin typeface="Arial" pitchFamily="34" charset="0"/>
                <a:cs typeface="Arial" pitchFamily="34" charset="0"/>
              </a:rPr>
              <a:t>conclusões</a:t>
            </a:r>
            <a:r>
              <a:rPr lang="pt-BR" dirty="0">
                <a:latin typeface="Arial" pitchFamily="34" charset="0"/>
                <a:cs typeface="Arial" pitchFamily="34" charset="0"/>
              </a:rPr>
              <a:t>: </a:t>
            </a:r>
            <a:r>
              <a:rPr lang="pt-BR" dirty="0" smtClean="0"/>
              <a:t>explicitação das </a:t>
            </a:r>
            <a:r>
              <a:rPr lang="pt-BR" dirty="0"/>
              <a:t> </a:t>
            </a:r>
            <a:r>
              <a:rPr lang="pt-BR" b="1" dirty="0"/>
              <a:t>implicações</a:t>
            </a:r>
            <a:r>
              <a:rPr lang="pt-BR" dirty="0"/>
              <a:t>, assim como a </a:t>
            </a:r>
            <a:r>
              <a:rPr lang="pt-BR" b="1" dirty="0"/>
              <a:t>maneira como </a:t>
            </a:r>
            <a:r>
              <a:rPr lang="pt-BR" b="1" dirty="0" smtClean="0"/>
              <a:t>a pesquisa contribui </a:t>
            </a:r>
            <a:r>
              <a:rPr lang="pt-BR" b="1" dirty="0"/>
              <a:t>para a literatura acadêmica</a:t>
            </a:r>
            <a:r>
              <a:rPr lang="pt-BR" dirty="0"/>
              <a:t> na área.</a:t>
            </a:r>
          </a:p>
          <a:p>
            <a:r>
              <a:rPr lang="pt-BR" dirty="0" smtClean="0">
                <a:latin typeface="Arial" pitchFamily="34" charset="0"/>
                <a:cs typeface="Arial" pitchFamily="34" charset="0"/>
              </a:rPr>
              <a:t> </a:t>
            </a:r>
            <a:r>
              <a:rPr lang="pt-BR" dirty="0">
                <a:latin typeface="Arial" pitchFamily="34" charset="0"/>
                <a:cs typeface="Arial" pitchFamily="34" charset="0"/>
              </a:rPr>
              <a:t>referências bibliográficas</a:t>
            </a:r>
          </a:p>
          <a:p>
            <a:endParaRPr lang="pt-BR" dirty="0"/>
          </a:p>
        </p:txBody>
      </p:sp>
    </p:spTree>
    <p:extLst>
      <p:ext uri="{BB962C8B-B14F-4D97-AF65-F5344CB8AC3E}">
        <p14:creationId xmlns:p14="http://schemas.microsoft.com/office/powerpoint/2010/main" xmlns="" val="38909576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Exemplos de resumos</a:t>
            </a:r>
            <a:endParaRPr lang="pt-BR" dirty="0"/>
          </a:p>
        </p:txBody>
      </p:sp>
      <p:sp>
        <p:nvSpPr>
          <p:cNvPr id="3" name="Espaço Reservado para Conteúdo 2"/>
          <p:cNvSpPr>
            <a:spLocks noGrp="1"/>
          </p:cNvSpPr>
          <p:nvPr>
            <p:ph idx="1"/>
          </p:nvPr>
        </p:nvSpPr>
        <p:spPr>
          <a:xfrm>
            <a:off x="467544" y="1652852"/>
            <a:ext cx="4320480" cy="4925144"/>
          </a:xfrm>
        </p:spPr>
        <p:txBody>
          <a:bodyPr>
            <a:normAutofit fontScale="47500" lnSpcReduction="20000"/>
          </a:bodyPr>
          <a:lstStyle/>
          <a:p>
            <a:pPr marL="0" indent="0" algn="just">
              <a:buNone/>
            </a:pPr>
            <a:r>
              <a:rPr lang="pt-BR" sz="3400" dirty="0" smtClean="0"/>
              <a:t>CORPOS FINITOS </a:t>
            </a:r>
          </a:p>
          <a:p>
            <a:pPr marL="0" indent="0" algn="just">
              <a:buNone/>
            </a:pPr>
            <a:r>
              <a:rPr lang="pt-BR" sz="3400" dirty="0" smtClean="0"/>
              <a:t>RESUMO: Os códigos detectores e corretores de erros participam do nosso cotidiano de inúmeras maneiras e lidam com um problema crítico no processo da comunicação: o controle eficiente do ruído em um canal de comunicação. O processo de detectar e corrigir um erro na informação nos leva ao uso de estruturas algébricas, entre elas os corpos finitos. </a:t>
            </a:r>
            <a:r>
              <a:rPr lang="pt-BR" sz="3400" dirty="0" smtClean="0">
                <a:solidFill>
                  <a:srgbClr val="FF0000"/>
                </a:solidFill>
              </a:rPr>
              <a:t>Este trabalho teve por objetivo apresentar a classificação dos corpos finitos, além de mostrar métodos de construção dos mesmos</a:t>
            </a:r>
            <a:r>
              <a:rPr lang="pt-BR" sz="3400" dirty="0" smtClean="0"/>
              <a:t>. O número de elementos de um corpo finito é </a:t>
            </a:r>
            <a:r>
              <a:rPr lang="pt-BR" sz="3400" dirty="0" smtClean="0">
                <a:solidFill>
                  <a:schemeClr val="tx2"/>
                </a:solidFill>
              </a:rPr>
              <a:t>uma potência de um primo p. No caso desse número ser um primo, o corpo será isomorfo ao conjunto dos inteiros módulo p, o que facilita a construção. Em geral, quando é uma potência, o método de construção não é tão simples e direto. Em ambos os casos apresentam-se exemplos. O aumento do número de elementos de um corpo finito torna sua construção trabalhosa e, devido a isso, utilizou-se o sistema de computação algébrica GAP (</a:t>
            </a:r>
            <a:r>
              <a:rPr lang="pt-BR" sz="3400" dirty="0" err="1" smtClean="0">
                <a:solidFill>
                  <a:schemeClr val="tx2"/>
                </a:solidFill>
              </a:rPr>
              <a:t>Groups</a:t>
            </a:r>
            <a:r>
              <a:rPr lang="pt-BR" sz="3400" dirty="0" smtClean="0">
                <a:solidFill>
                  <a:schemeClr val="tx2"/>
                </a:solidFill>
              </a:rPr>
              <a:t>, </a:t>
            </a:r>
            <a:r>
              <a:rPr lang="pt-BR" sz="3400" dirty="0" err="1" smtClean="0">
                <a:solidFill>
                  <a:schemeClr val="tx2"/>
                </a:solidFill>
              </a:rPr>
              <a:t>Algorithms</a:t>
            </a:r>
            <a:r>
              <a:rPr lang="pt-BR" sz="3400" dirty="0" smtClean="0">
                <a:solidFill>
                  <a:schemeClr val="tx2"/>
                </a:solidFill>
              </a:rPr>
              <a:t>, </a:t>
            </a:r>
            <a:r>
              <a:rPr lang="pt-BR" sz="3400" dirty="0" err="1" smtClean="0">
                <a:solidFill>
                  <a:schemeClr val="tx2"/>
                </a:solidFill>
              </a:rPr>
              <a:t>Programming</a:t>
            </a:r>
            <a:r>
              <a:rPr lang="pt-BR" sz="3400" dirty="0" smtClean="0">
                <a:solidFill>
                  <a:schemeClr val="tx2"/>
                </a:solidFill>
              </a:rPr>
              <a:t>, http://www.gap-system.org) </a:t>
            </a:r>
            <a:r>
              <a:rPr lang="pt-BR" dirty="0" smtClean="0">
                <a:solidFill>
                  <a:schemeClr val="tx2"/>
                </a:solidFill>
              </a:rPr>
              <a:t>nessas construções. </a:t>
            </a:r>
          </a:p>
          <a:p>
            <a:pPr marL="0" indent="0" algn="just">
              <a:buNone/>
            </a:pPr>
            <a:r>
              <a:rPr lang="pt-BR" dirty="0" smtClean="0"/>
              <a:t>Instituição de Fomento: FAPEMIG</a:t>
            </a:r>
            <a:endParaRPr lang="pt-BR" dirty="0"/>
          </a:p>
        </p:txBody>
      </p:sp>
      <p:sp>
        <p:nvSpPr>
          <p:cNvPr id="5" name="Texto Explicativo 1 4"/>
          <p:cNvSpPr/>
          <p:nvPr/>
        </p:nvSpPr>
        <p:spPr>
          <a:xfrm>
            <a:off x="3779912" y="1340768"/>
            <a:ext cx="4608512" cy="360040"/>
          </a:xfrm>
          <a:prstGeom prst="borderCallout1">
            <a:avLst>
              <a:gd name="adj1" fmla="val 53383"/>
              <a:gd name="adj2" fmla="val -216"/>
              <a:gd name="adj3" fmla="val 112500"/>
              <a:gd name="adj4" fmla="val -38333"/>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dirty="0" smtClean="0">
                <a:solidFill>
                  <a:schemeClr val="tx1"/>
                </a:solidFill>
              </a:rPr>
              <a:t>Título muito genérico</a:t>
            </a:r>
            <a:endParaRPr lang="pt-BR" dirty="0">
              <a:solidFill>
                <a:schemeClr val="tx1"/>
              </a:solidFill>
            </a:endParaRPr>
          </a:p>
        </p:txBody>
      </p:sp>
      <p:sp>
        <p:nvSpPr>
          <p:cNvPr id="6" name="Chave direita 5"/>
          <p:cNvSpPr/>
          <p:nvPr/>
        </p:nvSpPr>
        <p:spPr>
          <a:xfrm>
            <a:off x="4932040" y="1916832"/>
            <a:ext cx="45719" cy="1368152"/>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pt-BR"/>
          </a:p>
        </p:txBody>
      </p:sp>
      <p:sp>
        <p:nvSpPr>
          <p:cNvPr id="9" name="Texto Explicativo 1 8"/>
          <p:cNvSpPr/>
          <p:nvPr/>
        </p:nvSpPr>
        <p:spPr>
          <a:xfrm>
            <a:off x="5565188" y="2042556"/>
            <a:ext cx="2592288" cy="612648"/>
          </a:xfrm>
          <a:prstGeom prst="borderCallout1">
            <a:avLst>
              <a:gd name="adj1" fmla="val 43626"/>
              <a:gd name="adj2" fmla="val 1822"/>
              <a:gd name="adj3" fmla="val 58225"/>
              <a:gd name="adj4" fmla="val -21230"/>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dirty="0" smtClean="0">
                <a:solidFill>
                  <a:schemeClr val="tx1"/>
                </a:solidFill>
              </a:rPr>
              <a:t>Contextualização </a:t>
            </a:r>
            <a:endParaRPr lang="pt-BR" dirty="0">
              <a:solidFill>
                <a:schemeClr val="tx1"/>
              </a:solidFill>
            </a:endParaRPr>
          </a:p>
        </p:txBody>
      </p:sp>
      <p:sp>
        <p:nvSpPr>
          <p:cNvPr id="10" name="Texto Explicativo 1 9"/>
          <p:cNvSpPr/>
          <p:nvPr/>
        </p:nvSpPr>
        <p:spPr>
          <a:xfrm>
            <a:off x="5565188" y="3284984"/>
            <a:ext cx="2592288" cy="612648"/>
          </a:xfrm>
          <a:prstGeom prst="borderCallout1">
            <a:avLst>
              <a:gd name="adj1" fmla="val 43626"/>
              <a:gd name="adj2" fmla="val 1822"/>
              <a:gd name="adj3" fmla="val 53702"/>
              <a:gd name="adj4" fmla="val -29247"/>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dirty="0" smtClean="0">
                <a:solidFill>
                  <a:schemeClr val="tx1"/>
                </a:solidFill>
              </a:rPr>
              <a:t>Objetivo </a:t>
            </a:r>
            <a:endParaRPr lang="pt-BR" dirty="0">
              <a:solidFill>
                <a:schemeClr val="tx1"/>
              </a:solidFill>
            </a:endParaRPr>
          </a:p>
        </p:txBody>
      </p:sp>
      <p:sp>
        <p:nvSpPr>
          <p:cNvPr id="11" name="Texto Explicativo 1 10"/>
          <p:cNvSpPr/>
          <p:nvPr/>
        </p:nvSpPr>
        <p:spPr>
          <a:xfrm>
            <a:off x="5727816" y="4437112"/>
            <a:ext cx="2592288" cy="612648"/>
          </a:xfrm>
          <a:prstGeom prst="borderCallout1">
            <a:avLst>
              <a:gd name="adj1" fmla="val 43626"/>
              <a:gd name="adj2" fmla="val 1822"/>
              <a:gd name="adj3" fmla="val 53702"/>
              <a:gd name="adj4" fmla="val -29247"/>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dirty="0" smtClean="0">
                <a:solidFill>
                  <a:schemeClr val="tx1"/>
                </a:solidFill>
              </a:rPr>
              <a:t>Resultados  </a:t>
            </a:r>
            <a:endParaRPr lang="pt-BR" dirty="0">
              <a:solidFill>
                <a:schemeClr val="tx1"/>
              </a:solidFill>
            </a:endParaRPr>
          </a:p>
        </p:txBody>
      </p:sp>
      <p:sp>
        <p:nvSpPr>
          <p:cNvPr id="12" name="Texto explicativo retangular 11"/>
          <p:cNvSpPr/>
          <p:nvPr/>
        </p:nvSpPr>
        <p:spPr>
          <a:xfrm>
            <a:off x="6300192" y="5661248"/>
            <a:ext cx="1440160" cy="648072"/>
          </a:xfrm>
          <a:prstGeom prst="wedgeRect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dirty="0" smtClean="0">
                <a:solidFill>
                  <a:schemeClr val="tx1"/>
                </a:solidFill>
              </a:rPr>
              <a:t>métodos</a:t>
            </a:r>
            <a:endParaRPr lang="pt-BR" dirty="0">
              <a:solidFill>
                <a:schemeClr val="tx1"/>
              </a:solidFill>
            </a:endParaRPr>
          </a:p>
        </p:txBody>
      </p:sp>
    </p:spTree>
    <p:extLst>
      <p:ext uri="{BB962C8B-B14F-4D97-AF65-F5344CB8AC3E}">
        <p14:creationId xmlns:p14="http://schemas.microsoft.com/office/powerpoint/2010/main" xmlns="" val="98291099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4638"/>
            <a:ext cx="8229600" cy="490066"/>
          </a:xfrm>
        </p:spPr>
        <p:txBody>
          <a:bodyPr>
            <a:normAutofit fontScale="90000"/>
          </a:bodyPr>
          <a:lstStyle/>
          <a:p>
            <a:r>
              <a:rPr lang="pt-BR" dirty="0" smtClean="0"/>
              <a:t>Resumo </a:t>
            </a:r>
            <a:endParaRPr lang="pt-BR" dirty="0"/>
          </a:p>
        </p:txBody>
      </p:sp>
      <p:sp>
        <p:nvSpPr>
          <p:cNvPr id="3" name="Espaço Reservado para Conteúdo 2"/>
          <p:cNvSpPr>
            <a:spLocks noGrp="1"/>
          </p:cNvSpPr>
          <p:nvPr>
            <p:ph idx="1"/>
          </p:nvPr>
        </p:nvSpPr>
        <p:spPr>
          <a:xfrm>
            <a:off x="395536" y="908720"/>
            <a:ext cx="8640960" cy="4857403"/>
          </a:xfrm>
        </p:spPr>
        <p:txBody>
          <a:bodyPr>
            <a:noAutofit/>
          </a:bodyPr>
          <a:lstStyle/>
          <a:p>
            <a:pPr marL="0" indent="0" algn="just">
              <a:buNone/>
            </a:pPr>
            <a:r>
              <a:rPr lang="pt-BR" sz="1600" dirty="0" smtClean="0"/>
              <a:t>PREVALÊNCIA DE ESTRESSE EM ESTUDANTES DE EDUCAÇÃO FÍSICA </a:t>
            </a:r>
            <a:r>
              <a:rPr lang="pt-BR" sz="1600" dirty="0"/>
              <a:t/>
            </a:r>
            <a:br>
              <a:rPr lang="pt-BR" sz="1600" dirty="0"/>
            </a:br>
            <a:r>
              <a:rPr lang="pt-BR" sz="1600" dirty="0" smtClean="0"/>
              <a:t>RESUMO: </a:t>
            </a:r>
            <a:r>
              <a:rPr lang="pt-BR" sz="1600" dirty="0" smtClean="0">
                <a:solidFill>
                  <a:schemeClr val="accent1">
                    <a:lumMod val="75000"/>
                  </a:schemeClr>
                </a:solidFill>
              </a:rPr>
              <a:t>O estresse, entendido como uma resposta não específica do organismo na tentativa de restabelecer seu equilíbrio interno, pode acometer pessoas de diferentes faixas de idade. Adolescentes e adultos jovens, como é o caso de estudantes universitários, constituem-se populações suscetíveis e influenciáveis quanto às estimulações psicossociais externas, tornando-se assim grupos alvos para a ocorrência de estresse. Esse tipo de situação </a:t>
            </a:r>
            <a:r>
              <a:rPr lang="pt-BR" sz="1600" b="1" dirty="0" smtClean="0">
                <a:solidFill>
                  <a:schemeClr val="accent1">
                    <a:lumMod val="75000"/>
                  </a:schemeClr>
                </a:solidFill>
              </a:rPr>
              <a:t>pode</a:t>
            </a:r>
            <a:r>
              <a:rPr lang="pt-BR" sz="1600" dirty="0" smtClean="0">
                <a:solidFill>
                  <a:schemeClr val="accent1">
                    <a:lumMod val="75000"/>
                  </a:schemeClr>
                </a:solidFill>
              </a:rPr>
              <a:t> resultar na apresentação de sintomas físicos e psicológicos que indicam a presença desta síndrome.</a:t>
            </a:r>
            <a:r>
              <a:rPr lang="pt-BR" sz="1600" dirty="0" smtClean="0"/>
              <a:t> O presente estudo avaliou a prevalência de estresse </a:t>
            </a:r>
            <a:r>
              <a:rPr lang="pt-BR" sz="1600" dirty="0" smtClean="0">
                <a:solidFill>
                  <a:schemeClr val="accent6">
                    <a:lumMod val="50000"/>
                  </a:schemeClr>
                </a:solidFill>
              </a:rPr>
              <a:t>em 253 estudantes do curso de Educação Física (idade: 21±2,6 anos), sendo 124 homens e 129 mulheres. Os voluntários responderam ao Inventário de Sintomas de Estresse de </a:t>
            </a:r>
            <a:r>
              <a:rPr lang="pt-BR" sz="1600" dirty="0" err="1" smtClean="0">
                <a:solidFill>
                  <a:schemeClr val="accent6">
                    <a:lumMod val="50000"/>
                  </a:schemeClr>
                </a:solidFill>
              </a:rPr>
              <a:t>Lipp</a:t>
            </a:r>
            <a:r>
              <a:rPr lang="pt-BR" sz="1600" dirty="0" smtClean="0">
                <a:solidFill>
                  <a:schemeClr val="accent6">
                    <a:lumMod val="50000"/>
                  </a:schemeClr>
                </a:solidFill>
              </a:rPr>
              <a:t> (ISSL) para verificar a presença de estresse e identificar a fase de estresse em que os mesmos poderiam se encontrar. O ISSL é um instrumento que apresenta diferentes sintomas (físicos e psicológicos) sentidos nas últimas 24 horas, no último mês, e nos últimos três meses, e que considera o modelo </a:t>
            </a:r>
            <a:r>
              <a:rPr lang="pt-BR" sz="1600" dirty="0" err="1" smtClean="0">
                <a:solidFill>
                  <a:schemeClr val="accent6">
                    <a:lumMod val="50000"/>
                  </a:schemeClr>
                </a:solidFill>
              </a:rPr>
              <a:t>quadrifásico</a:t>
            </a:r>
            <a:r>
              <a:rPr lang="pt-BR" sz="1600" dirty="0" smtClean="0">
                <a:solidFill>
                  <a:schemeClr val="accent6">
                    <a:lumMod val="50000"/>
                  </a:schemeClr>
                </a:solidFill>
              </a:rPr>
              <a:t> de estresse, classificando os indivíduos estressados nas fases: alerta, resistência, quase-exaustão e exaustão. Para a identificação da presença de estresse foram seguidas as orientações do Manual do ISSL para os cálculos e outros procedimentos metodológicos.</a:t>
            </a:r>
            <a:r>
              <a:rPr lang="pt-BR" sz="1600" dirty="0" smtClean="0"/>
              <a:t> A prevalência de estresse foi apresentada como porcentagem. Dos 253 estudantes que responderam ao questionário, 95 (37,5%) apresentaram estresse, sendo que destes, 2 (2,1%) estavam na fase de alerta, 79 (83,2%) na fase de resistência e 14 (14,7%) se encontravam na fase de quase-exaustão. A partir dos resultados encontrados, pôde-se concluir que a minoria dos estudantes do curso de Educação Física apresenta-se estressada. O grupo estressado encontrava-se principalmente na fase de resistência, ou seja, apresentava sintomas de estresse por pelo menos um mês. Os resultados indicam ainda que nenhum dos estudantes encontrava-se na fase de exaustão, que representa uma situação onde o organismo está vulnerável a ocorrência de doenças.</a:t>
            </a:r>
            <a:endParaRPr lang="pt-BR" sz="1600" dirty="0"/>
          </a:p>
        </p:txBody>
      </p:sp>
    </p:spTree>
    <p:extLst>
      <p:ext uri="{BB962C8B-B14F-4D97-AF65-F5344CB8AC3E}">
        <p14:creationId xmlns:p14="http://schemas.microsoft.com/office/powerpoint/2010/main" xmlns="" val="193527474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4638"/>
            <a:ext cx="8229600" cy="634082"/>
          </a:xfrm>
        </p:spPr>
        <p:txBody>
          <a:bodyPr>
            <a:normAutofit fontScale="90000"/>
          </a:bodyPr>
          <a:lstStyle/>
          <a:p>
            <a:r>
              <a:rPr lang="pt-BR" dirty="0" smtClean="0"/>
              <a:t>Resumo </a:t>
            </a:r>
            <a:endParaRPr lang="pt-BR" dirty="0"/>
          </a:p>
        </p:txBody>
      </p:sp>
      <p:sp>
        <p:nvSpPr>
          <p:cNvPr id="3" name="Espaço Reservado para Conteúdo 2"/>
          <p:cNvSpPr>
            <a:spLocks noGrp="1"/>
          </p:cNvSpPr>
          <p:nvPr>
            <p:ph idx="1"/>
          </p:nvPr>
        </p:nvSpPr>
        <p:spPr>
          <a:xfrm>
            <a:off x="457200" y="980728"/>
            <a:ext cx="8229600" cy="5145435"/>
          </a:xfrm>
        </p:spPr>
        <p:txBody>
          <a:bodyPr>
            <a:normAutofit fontScale="40000" lnSpcReduction="20000"/>
          </a:bodyPr>
          <a:lstStyle/>
          <a:p>
            <a:pPr algn="ctr"/>
            <a:r>
              <a:rPr lang="pt-BR" sz="6000" dirty="0" smtClean="0"/>
              <a:t>Paralisia cerebral em tratamento </a:t>
            </a:r>
            <a:r>
              <a:rPr lang="pt-BR" sz="6000" dirty="0" err="1" smtClean="0"/>
              <a:t>equoterápico</a:t>
            </a:r>
            <a:r>
              <a:rPr lang="pt-BR" sz="6000" dirty="0" smtClean="0"/>
              <a:t> e </a:t>
            </a:r>
            <a:r>
              <a:rPr lang="pt-BR" sz="6000" dirty="0" smtClean="0">
                <a:solidFill>
                  <a:srgbClr val="FF0000"/>
                </a:solidFill>
              </a:rPr>
              <a:t>sua </a:t>
            </a:r>
            <a:r>
              <a:rPr lang="pt-BR" sz="6000" dirty="0" smtClean="0"/>
              <a:t>qualidade de vida </a:t>
            </a:r>
          </a:p>
          <a:p>
            <a:endParaRPr lang="pt-BR" dirty="0"/>
          </a:p>
          <a:p>
            <a:pPr algn="just"/>
            <a:r>
              <a:rPr lang="pt-BR" sz="4200" dirty="0" smtClean="0"/>
              <a:t>Resumo </a:t>
            </a:r>
            <a:r>
              <a:rPr lang="pt-BR" sz="4200" dirty="0" smtClean="0">
                <a:solidFill>
                  <a:schemeClr val="tx2"/>
                </a:solidFill>
              </a:rPr>
              <a:t>A paralisia cerebral nada mais é que uma desordem no desenvolvimento motor e postural, podendo afetar também áreas visuais, mentais e cognitivas, devido a uma lesão não progressiva no cérebro. Essa lesão pode ocorrer no nascimento ou durante a gravidez. A Paralisia Cerebral pode ser causada por hemorragias, deficiência na circulação cerebral ou falta de oxigénio no cérebro, traumatismo, infecções, nascimento prematuro ou icterícia grave neonatal. A </a:t>
            </a:r>
            <a:r>
              <a:rPr lang="pt-BR" sz="4200" dirty="0" err="1" smtClean="0">
                <a:solidFill>
                  <a:schemeClr val="tx2"/>
                </a:solidFill>
              </a:rPr>
              <a:t>equoterapia</a:t>
            </a:r>
            <a:r>
              <a:rPr lang="pt-BR" sz="4200" dirty="0" smtClean="0">
                <a:solidFill>
                  <a:schemeClr val="tx2"/>
                </a:solidFill>
              </a:rPr>
              <a:t>, método terapêutico e educacional que tem como principal meio o cavalo, tem importante participação na vida de uma pessoa com paralisia, pois, ela busca o desenvolvimento biopsicossocial, além de promover benefícios </a:t>
            </a:r>
            <a:r>
              <a:rPr lang="pt-BR" sz="4200" dirty="0" err="1" smtClean="0">
                <a:solidFill>
                  <a:schemeClr val="tx2"/>
                </a:solidFill>
              </a:rPr>
              <a:t>neuromotores</a:t>
            </a:r>
            <a:r>
              <a:rPr lang="pt-BR" sz="4200" dirty="0" smtClean="0">
                <a:solidFill>
                  <a:schemeClr val="tx2"/>
                </a:solidFill>
              </a:rPr>
              <a:t>, estimulado pelo movimento do cavalo, ajudando no controle e melhoramento da postura. </a:t>
            </a:r>
            <a:r>
              <a:rPr lang="pt-BR" sz="4200" b="1" dirty="0" smtClean="0"/>
              <a:t>A proposta do trabalho foi avaliar a qualidade de vida de uma criança com paralisia cerebral em tratamento </a:t>
            </a:r>
            <a:r>
              <a:rPr lang="pt-BR" sz="4200" b="1" dirty="0" err="1" smtClean="0"/>
              <a:t>equoterápico</a:t>
            </a:r>
            <a:r>
              <a:rPr lang="pt-BR" sz="4200" b="1" dirty="0" smtClean="0"/>
              <a:t>, </a:t>
            </a:r>
            <a:r>
              <a:rPr lang="pt-BR" sz="4200" b="1" dirty="0" smtClean="0">
                <a:solidFill>
                  <a:schemeClr val="accent4"/>
                </a:solidFill>
              </a:rPr>
              <a:t>por meio do questionário AUQEI validado cientificamente, que representa a escala de qualidade de vida da criança. Esse questionário possui 26 questões, sobre aspectos da vida social do paciente, sendo de fácil compreensão. </a:t>
            </a:r>
            <a:r>
              <a:rPr lang="pt-BR" sz="4200" dirty="0" smtClean="0"/>
              <a:t>As respostas obtidas mostraram satisfação elevada para os itens de contato com avós, momentos de brincadeiras, presença da família e aniversário. Os itens de menor satisfação se referem à hospitalização e uso de remédios. Com o questionário, pode-se concluir que a prática da </a:t>
            </a:r>
            <a:r>
              <a:rPr lang="pt-BR" sz="4200" dirty="0" err="1" smtClean="0"/>
              <a:t>equoterapia</a:t>
            </a:r>
            <a:r>
              <a:rPr lang="pt-BR" sz="4200" dirty="0" smtClean="0"/>
              <a:t> trouxe benefícios </a:t>
            </a:r>
            <a:r>
              <a:rPr lang="pt-BR" sz="4200" dirty="0" err="1" smtClean="0"/>
              <a:t>neuromotores</a:t>
            </a:r>
            <a:r>
              <a:rPr lang="pt-BR" sz="4200" dirty="0" smtClean="0"/>
              <a:t> e psicossociais, mostrando melhoras na postura, autoestima, desenvolvimento, interação social e concentração. Agradecimentos à FAPEMIG e ao CNPq.</a:t>
            </a:r>
            <a:endParaRPr lang="pt-BR" sz="4200" dirty="0"/>
          </a:p>
        </p:txBody>
      </p:sp>
    </p:spTree>
    <p:extLst>
      <p:ext uri="{BB962C8B-B14F-4D97-AF65-F5344CB8AC3E}">
        <p14:creationId xmlns:p14="http://schemas.microsoft.com/office/powerpoint/2010/main" xmlns="" val="199241621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Títulos</a:t>
            </a:r>
            <a:endParaRPr lang="pt-BR" dirty="0"/>
          </a:p>
        </p:txBody>
      </p:sp>
      <p:sp>
        <p:nvSpPr>
          <p:cNvPr id="3" name="Espaço Reservado para Conteúdo 2"/>
          <p:cNvSpPr>
            <a:spLocks noGrp="1"/>
          </p:cNvSpPr>
          <p:nvPr>
            <p:ph idx="1"/>
          </p:nvPr>
        </p:nvSpPr>
        <p:spPr/>
        <p:txBody>
          <a:bodyPr>
            <a:normAutofit fontScale="92500" lnSpcReduction="20000"/>
          </a:bodyPr>
          <a:lstStyle/>
          <a:p>
            <a:r>
              <a:rPr lang="pt-BR" dirty="0" smtClean="0"/>
              <a:t>Proteção acima de tudo </a:t>
            </a:r>
            <a:r>
              <a:rPr lang="pt-BR" sz="900" dirty="0" smtClean="0"/>
              <a:t>(</a:t>
            </a:r>
            <a:r>
              <a:rPr lang="pt-BR" sz="900" dirty="0" smtClean="0">
                <a:hlinkClick r:id="rId2"/>
              </a:rPr>
              <a:t>http://www.prp.ufla.br/ciufla2010/PDF/2281.pdf</a:t>
            </a:r>
            <a:r>
              <a:rPr lang="pt-BR" sz="900" dirty="0" smtClean="0"/>
              <a:t>)</a:t>
            </a:r>
          </a:p>
          <a:p>
            <a:r>
              <a:rPr lang="pt-BR" dirty="0" smtClean="0"/>
              <a:t>Gestão das águas por comunidades rurais</a:t>
            </a:r>
          </a:p>
          <a:p>
            <a:r>
              <a:rPr lang="pt-BR" sz="900" dirty="0" smtClean="0"/>
              <a:t>(</a:t>
            </a:r>
            <a:r>
              <a:rPr lang="pt-BR" sz="900" dirty="0" smtClean="0">
                <a:hlinkClick r:id="rId3"/>
              </a:rPr>
              <a:t>http://www.prp.ufla.br/ciufla2010/PDF/2341.pdf</a:t>
            </a:r>
            <a:r>
              <a:rPr lang="pt-BR" sz="900" dirty="0" smtClean="0"/>
              <a:t>). </a:t>
            </a:r>
          </a:p>
          <a:p>
            <a:r>
              <a:rPr lang="pt-BR" dirty="0" smtClean="0"/>
              <a:t>Correlação do tamanho do corpo lúteo com o sexo fetal e com o corno uterino gestante, e a predominância de sexos gestados por corno uterino em bovinos – resultados parciais </a:t>
            </a:r>
            <a:r>
              <a:rPr lang="pt-BR" sz="800" dirty="0" smtClean="0">
                <a:hlinkClick r:id="rId4"/>
              </a:rPr>
              <a:t>http://www.prp.ufla.br/ciufla2010/PDF/2189.pdf</a:t>
            </a:r>
            <a:endParaRPr lang="pt-BR" sz="800" dirty="0" smtClean="0"/>
          </a:p>
          <a:p>
            <a:r>
              <a:rPr lang="pt-BR" dirty="0" smtClean="0"/>
              <a:t>Linguagem infantil e suas </a:t>
            </a:r>
            <a:r>
              <a:rPr lang="pt-BR" dirty="0" err="1" smtClean="0"/>
              <a:t>façes</a:t>
            </a:r>
            <a:r>
              <a:rPr lang="pt-BR" dirty="0" smtClean="0"/>
              <a:t> presente nas tirinhas do </a:t>
            </a:r>
            <a:r>
              <a:rPr lang="pt-BR" dirty="0" err="1" smtClean="0"/>
              <a:t>armandinho</a:t>
            </a:r>
            <a:r>
              <a:rPr lang="pt-BR" dirty="0" smtClean="0"/>
              <a:t> </a:t>
            </a:r>
            <a:r>
              <a:rPr lang="pt-BR" sz="900" dirty="0" smtClean="0">
                <a:hlinkClick r:id="rId5"/>
              </a:rPr>
              <a:t>http://www.prp.ufla.br/ciuflasig/generateResumoPDF.php?id=7547</a:t>
            </a:r>
            <a:endParaRPr lang="pt-BR" sz="900" dirty="0" smtClean="0"/>
          </a:p>
          <a:p>
            <a:r>
              <a:rPr lang="pt-BR" dirty="0" smtClean="0"/>
              <a:t>A educação na utilização de dicionários de Inglês com o Projeto X. </a:t>
            </a:r>
            <a:r>
              <a:rPr lang="pt-BR" sz="900" dirty="0" smtClean="0"/>
              <a:t>http://www.prp.ufla.br/ciuflasig/generateResumoPDF.php?id=6583</a:t>
            </a:r>
          </a:p>
          <a:p>
            <a:endParaRPr lang="pt-BR" sz="800" dirty="0"/>
          </a:p>
        </p:txBody>
      </p:sp>
    </p:spTree>
    <p:extLst>
      <p:ext uri="{BB962C8B-B14F-4D97-AF65-F5344CB8AC3E}">
        <p14:creationId xmlns:p14="http://schemas.microsoft.com/office/powerpoint/2010/main" xmlns="" val="323883821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Resumo muito genérico</a:t>
            </a:r>
            <a:endParaRPr lang="pt-BR" dirty="0"/>
          </a:p>
        </p:txBody>
      </p:sp>
      <p:sp>
        <p:nvSpPr>
          <p:cNvPr id="3" name="Espaço Reservado para Conteúdo 2"/>
          <p:cNvSpPr>
            <a:spLocks noGrp="1"/>
          </p:cNvSpPr>
          <p:nvPr>
            <p:ph idx="1"/>
          </p:nvPr>
        </p:nvSpPr>
        <p:spPr>
          <a:xfrm>
            <a:off x="457200" y="1600200"/>
            <a:ext cx="7931224" cy="4525963"/>
          </a:xfrm>
        </p:spPr>
        <p:txBody>
          <a:bodyPr>
            <a:noAutofit/>
          </a:bodyPr>
          <a:lstStyle/>
          <a:p>
            <a:pPr marL="0" indent="0" algn="just">
              <a:buNone/>
            </a:pPr>
            <a:r>
              <a:rPr lang="pt-BR" sz="1800" dirty="0" smtClean="0"/>
              <a:t>A educação básica no Brasil </a:t>
            </a:r>
          </a:p>
          <a:p>
            <a:pPr marL="0" indent="0" algn="just">
              <a:buNone/>
            </a:pPr>
            <a:endParaRPr lang="pt-BR" sz="1800" dirty="0" smtClean="0"/>
          </a:p>
          <a:p>
            <a:pPr marL="0" indent="0" algn="just">
              <a:buNone/>
            </a:pPr>
            <a:r>
              <a:rPr lang="pt-BR" sz="1800" dirty="0" smtClean="0"/>
              <a:t>Resumo O presente projeto de iniciação científica tem como foco o estudo da atual situação da educação básica no Brasil. Essa temática foi escolhida após estudos e atuação no Movimento de Intercâmbio dos Adolescentes de Lavras(MIAL) e no Movimento de Adolescentes do Brasil(MAB),</a:t>
            </a:r>
            <a:r>
              <a:rPr lang="pt-BR" sz="1800" dirty="0" smtClean="0">
                <a:solidFill>
                  <a:srgbClr val="FF0000"/>
                </a:solidFill>
              </a:rPr>
              <a:t>onde</a:t>
            </a:r>
            <a:r>
              <a:rPr lang="pt-BR" sz="1800" dirty="0" smtClean="0"/>
              <a:t> os integrantes desse projeto puderam ter acesso as atividades e contato com participantes dessa iniciativa além de estarem vinculados na própria realidade da educação básica. A proposta que trazemos agora é de buscar os índices atuais da educação básica no </a:t>
            </a:r>
            <a:r>
              <a:rPr lang="pt-BR" sz="1800" dirty="0" err="1" smtClean="0"/>
              <a:t>país,questionar</a:t>
            </a:r>
            <a:r>
              <a:rPr lang="pt-BR" sz="1800" dirty="0" smtClean="0"/>
              <a:t> o porquê e apontar algumas possíveis soluções através do embasamento de literaturas e estudos. É urgente pensar sobre essas </a:t>
            </a:r>
            <a:r>
              <a:rPr lang="pt-BR" sz="1800" dirty="0" err="1" smtClean="0"/>
              <a:t>questões,dado</a:t>
            </a:r>
            <a:r>
              <a:rPr lang="pt-BR" sz="1800" dirty="0" smtClean="0"/>
              <a:t> que os índices divulgados pelos </a:t>
            </a:r>
            <a:r>
              <a:rPr lang="pt-BR" sz="1800" dirty="0" err="1" smtClean="0"/>
              <a:t>jornais,revistas,meios</a:t>
            </a:r>
            <a:r>
              <a:rPr lang="pt-BR" sz="1800" dirty="0" smtClean="0"/>
              <a:t> de comunicação e </a:t>
            </a:r>
            <a:r>
              <a:rPr lang="pt-BR" sz="1800" dirty="0" err="1" smtClean="0"/>
              <a:t>afins,vêm</a:t>
            </a:r>
            <a:r>
              <a:rPr lang="pt-BR" sz="1800" dirty="0" smtClean="0"/>
              <a:t> destacando a evasão dos alunos, e </a:t>
            </a:r>
            <a:r>
              <a:rPr lang="pt-BR" sz="1800" dirty="0" err="1" smtClean="0"/>
              <a:t>para,além</a:t>
            </a:r>
            <a:r>
              <a:rPr lang="pt-BR" sz="1800" dirty="0" smtClean="0"/>
              <a:t> disso, o déficit que o Ensino Básico vem sofrendo em suas fases de desenvolvimento. Por </a:t>
            </a:r>
            <a:r>
              <a:rPr lang="pt-BR" sz="1800" dirty="0" err="1" smtClean="0"/>
              <a:t>isso,esse</a:t>
            </a:r>
            <a:r>
              <a:rPr lang="pt-BR" sz="1800" dirty="0" smtClean="0"/>
              <a:t> projeto terá um papel importante para se refletir quais as mudanças necessárias e o que pode ser feito para nortear uma possível solução. Dessa forma, tornou-se plausível o estudo e junção de dados sobre essa temática que atualmente é tão </a:t>
            </a:r>
            <a:r>
              <a:rPr lang="pt-BR" sz="1800" dirty="0" err="1" smtClean="0"/>
              <a:t>comentada,questionada</a:t>
            </a:r>
            <a:r>
              <a:rPr lang="pt-BR" sz="1800" dirty="0" smtClean="0"/>
              <a:t> e criticada. Palavras-Chave: educação, Brasil, básica. </a:t>
            </a:r>
            <a:endParaRPr lang="pt-BR" sz="1800" dirty="0"/>
          </a:p>
        </p:txBody>
      </p:sp>
    </p:spTree>
    <p:extLst>
      <p:ext uri="{BB962C8B-B14F-4D97-AF65-F5344CB8AC3E}">
        <p14:creationId xmlns:p14="http://schemas.microsoft.com/office/powerpoint/2010/main" xmlns="" val="233963571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4638"/>
            <a:ext cx="8229600" cy="274042"/>
          </a:xfrm>
        </p:spPr>
        <p:txBody>
          <a:bodyPr>
            <a:normAutofit fontScale="90000"/>
          </a:bodyPr>
          <a:lstStyle/>
          <a:p>
            <a:r>
              <a:rPr lang="pt-BR" sz="2700" b="1" dirty="0" smtClean="0"/>
              <a:t/>
            </a:r>
            <a:br>
              <a:rPr lang="pt-BR" sz="2700" b="1" dirty="0" smtClean="0"/>
            </a:br>
            <a:r>
              <a:rPr lang="pt-BR" sz="2700" b="1" dirty="0"/>
              <a:t/>
            </a:r>
            <a:br>
              <a:rPr lang="pt-BR" sz="2700" b="1" dirty="0"/>
            </a:br>
            <a:r>
              <a:rPr lang="pt-BR" sz="2700" b="1" dirty="0" smtClean="0"/>
              <a:t>Educação </a:t>
            </a:r>
            <a:r>
              <a:rPr lang="pt-BR" sz="2700" b="1" dirty="0"/>
              <a:t>física escolar: trabalhando a bocha no ensino infantil. </a:t>
            </a:r>
            <a:r>
              <a:rPr lang="pt-BR" b="1" dirty="0"/>
              <a:t/>
            </a:r>
            <a:br>
              <a:rPr lang="pt-BR" b="1" dirty="0"/>
            </a:br>
            <a:endParaRPr lang="pt-BR" dirty="0"/>
          </a:p>
        </p:txBody>
      </p:sp>
      <p:sp>
        <p:nvSpPr>
          <p:cNvPr id="3" name="Espaço Reservado para Conteúdo 2"/>
          <p:cNvSpPr>
            <a:spLocks noGrp="1"/>
          </p:cNvSpPr>
          <p:nvPr>
            <p:ph idx="1"/>
          </p:nvPr>
        </p:nvSpPr>
        <p:spPr>
          <a:xfrm>
            <a:off x="395536" y="692696"/>
            <a:ext cx="8424936" cy="5976664"/>
          </a:xfrm>
        </p:spPr>
        <p:txBody>
          <a:bodyPr>
            <a:noAutofit/>
          </a:bodyPr>
          <a:lstStyle/>
          <a:p>
            <a:pPr marL="0" indent="0" algn="just">
              <a:buNone/>
            </a:pPr>
            <a:r>
              <a:rPr lang="pt-BR" sz="1500" dirty="0" smtClean="0"/>
              <a:t>Resumo </a:t>
            </a:r>
            <a:r>
              <a:rPr lang="pt-BR" sz="1500" dirty="0" smtClean="0">
                <a:solidFill>
                  <a:srgbClr val="FF0000"/>
                </a:solidFill>
              </a:rPr>
              <a:t>INTRODUÇÃO: </a:t>
            </a:r>
            <a:r>
              <a:rPr lang="pt-BR" sz="1500" dirty="0" smtClean="0"/>
              <a:t>Este trabalho consiste em um projeto desenvolvido pelo subgrupo do PIBID educação física na Escola Municipal Itália Cautiero Franco (CAIC), onde aconteceram aulas para aproximadamente 80 alunos da Educação Infantil. Levando em consideração a elaboração de projetos que apresentam um caráter inovador, trazendo contextos históricos e culturais abordando a cultura corporal de movimento, tomando como base o atual momento </a:t>
            </a:r>
            <a:r>
              <a:rPr lang="pt-BR" sz="1500" dirty="0" smtClean="0">
                <a:solidFill>
                  <a:schemeClr val="accent1"/>
                </a:solidFill>
              </a:rPr>
              <a:t>onde </a:t>
            </a:r>
            <a:r>
              <a:rPr lang="pt-BR" sz="1500" dirty="0" smtClean="0"/>
              <a:t>passamos a sediar as olimpíadas e as paraolimpíadas, decidimos tomar como tema a bocha, jogo paraolímpico que se mostrou pouco conhecido pelos alunos, porém de grande significado. </a:t>
            </a:r>
            <a:r>
              <a:rPr lang="pt-BR" sz="1500" dirty="0" smtClean="0">
                <a:solidFill>
                  <a:srgbClr val="FF0000"/>
                </a:solidFill>
              </a:rPr>
              <a:t>OBJETIVOS: </a:t>
            </a:r>
            <a:r>
              <a:rPr lang="pt-BR" sz="1500" b="1" dirty="0" smtClean="0"/>
              <a:t>Apresentar uma pratica corporal pouco conhecida pelos alunos trabalhando um esporte praticado por deficientes físicos possibilitando também a vivência desta prática, mostrando que o deficiente tem seu espaço e com suas limitações também pode realizar a pratica de esportes. Fortalecendo entre eles a ideia de inclusão e inserção de todos os alunos nas mais diversas modalidades. </a:t>
            </a:r>
            <a:r>
              <a:rPr lang="pt-BR" sz="1500" dirty="0" smtClean="0">
                <a:solidFill>
                  <a:srgbClr val="FF0000"/>
                </a:solidFill>
              </a:rPr>
              <a:t>MÉTODOS: </a:t>
            </a:r>
            <a:r>
              <a:rPr lang="pt-BR" sz="1500" dirty="0" smtClean="0"/>
              <a:t>O primeiro contato dos alunos com a atividade foi através de recursos audiovisuais e diálogo em seguida o material utilizado no jogo foi todo confeccionado de maneira artesanal pelos próprios alunos utilizando materiais recicláveis, fita adesiva e tinta com o manipular destes objetos supervisionados e auxiliados pelos bolsistas. Para a simulação da cadeira de rodas foram usadas cadeiras escolares de diversos tamanhos, aumentando gradativamente o grau de dificuldade, tentando assim aproximar ao máximo da realidade dos cadeirantes. E ao final foi feito uma conclusão da atividade junto ao grupo. </a:t>
            </a:r>
            <a:r>
              <a:rPr lang="pt-BR" sz="1500" dirty="0" smtClean="0">
                <a:solidFill>
                  <a:srgbClr val="FF0000"/>
                </a:solidFill>
              </a:rPr>
              <a:t>CONSIDERAÇÕES FINAIS: </a:t>
            </a:r>
            <a:r>
              <a:rPr lang="pt-BR" sz="1500" dirty="0" smtClean="0"/>
              <a:t>Depois do primeiro contato ficou claro que o grupo não sabia muito sobre o tema, porém alguns alunos tinham conhecimentos de amigos ou parentes portadores de deficiência física, mas no decorrer das aulas com a construção do material junto a pratica do esporte e discussão sobre a bocha conseguimos explorar um pouco suas possibilidades como tema na aula de educação física no ensino infantil. Diante do diálogo prévio ao início das atividades era possível identificar uma grande carência dos alunos para com o tema, e a grande maioria não entendia bem o que estava sendo passado. Mas com o passar das aulas e com a atividade final de conclusão foi notória uma melhora na percepção e no entendimento em relação ao tema abordado. Palavras-Chave: escola, educação </a:t>
            </a:r>
            <a:r>
              <a:rPr lang="pt-BR" sz="1500" dirty="0" err="1" smtClean="0"/>
              <a:t>fisica</a:t>
            </a:r>
            <a:r>
              <a:rPr lang="pt-BR" sz="1500" dirty="0" smtClean="0"/>
              <a:t>, cultura corporal de movimento. </a:t>
            </a:r>
            <a:r>
              <a:rPr lang="pt-BR" sz="800" dirty="0" smtClean="0"/>
              <a:t>http://www.prp.ufla.br/ciuflasig/generateResumoPDF.php?id=8404</a:t>
            </a:r>
            <a:endParaRPr lang="pt-BR" sz="800" dirty="0"/>
          </a:p>
        </p:txBody>
      </p:sp>
    </p:spTree>
    <p:extLst>
      <p:ext uri="{BB962C8B-B14F-4D97-AF65-F5344CB8AC3E}">
        <p14:creationId xmlns:p14="http://schemas.microsoft.com/office/powerpoint/2010/main" xmlns="" val="142010303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4638"/>
            <a:ext cx="8229600" cy="490066"/>
          </a:xfrm>
        </p:spPr>
        <p:txBody>
          <a:bodyPr>
            <a:noAutofit/>
          </a:bodyPr>
          <a:lstStyle/>
          <a:p>
            <a:r>
              <a:rPr lang="pt-BR" sz="1600" dirty="0"/>
              <a:t>O GÊNERO FÁBULA EM SALA DE AULA: UMA ANÁLISE DAS CONTRIBUIÇÕES DO TEXTO VERBAL O DO TEXTO VERBAL PARA O DESENVOLVIMENTO DE HABILIDADES DE LEITURA </a:t>
            </a:r>
          </a:p>
        </p:txBody>
      </p:sp>
      <p:sp>
        <p:nvSpPr>
          <p:cNvPr id="3" name="Espaço Reservado para Conteúdo 2"/>
          <p:cNvSpPr>
            <a:spLocks noGrp="1"/>
          </p:cNvSpPr>
          <p:nvPr>
            <p:ph idx="1"/>
          </p:nvPr>
        </p:nvSpPr>
        <p:spPr>
          <a:xfrm>
            <a:off x="251520" y="836712"/>
            <a:ext cx="8435280" cy="5904656"/>
          </a:xfrm>
        </p:spPr>
        <p:txBody>
          <a:bodyPr>
            <a:noAutofit/>
          </a:bodyPr>
          <a:lstStyle/>
          <a:p>
            <a:pPr marL="0" indent="0" algn="just">
              <a:buNone/>
            </a:pPr>
            <a:r>
              <a:rPr lang="pt-BR" sz="1600" dirty="0" smtClean="0"/>
              <a:t>Resumo: </a:t>
            </a:r>
            <a:r>
              <a:rPr lang="pt-BR" sz="1600" dirty="0">
                <a:solidFill>
                  <a:schemeClr val="accent4">
                    <a:lumMod val="50000"/>
                  </a:schemeClr>
                </a:solidFill>
              </a:rPr>
              <a:t>A discussão sobre as contribuições do trabalho com os gêneros textuais </a:t>
            </a:r>
            <a:r>
              <a:rPr lang="pt-BR" sz="1600" dirty="0" smtClean="0">
                <a:solidFill>
                  <a:schemeClr val="accent4">
                    <a:lumMod val="50000"/>
                  </a:schemeClr>
                </a:solidFill>
              </a:rPr>
              <a:t>em </a:t>
            </a:r>
            <a:r>
              <a:rPr lang="pt-BR" sz="1600" dirty="0">
                <a:solidFill>
                  <a:schemeClr val="accent4">
                    <a:lumMod val="50000"/>
                  </a:schemeClr>
                </a:solidFill>
              </a:rPr>
              <a:t>sala de aula e sobre a importância da formação cidadã dos alunos não é nova, todavia, é importante atentar para o fato de que os conceitos ao longo da história passam por mudanças e os seus sentidos são ampliados. Assim, considerando que, principalmente com o avanço tecnológico, os textos têm assumido novos formatos, acredita-se na importância de que a escola se consolide como um espaço de desenvolver e aperfeiçoar habilidades de uso da língua, a fim de que seus alunos possam se adequar às mais diversas situações da vida cotidiana. </a:t>
            </a:r>
            <a:r>
              <a:rPr lang="pt-BR" sz="1600" b="1" dirty="0">
                <a:solidFill>
                  <a:schemeClr val="accent6">
                    <a:lumMod val="75000"/>
                  </a:schemeClr>
                </a:solidFill>
              </a:rPr>
              <a:t>Nesse sentido, o presente trabalho tem por escopo analisar as potencialidades do trabalho com o gênero “fábula” em aulas de Língua Portuguesa do Ensino Fundamental, para o aperfeiçoamento de habilidades de leitura de textos verbais e não verbais e das relações que se podem estabelecer entre eles</a:t>
            </a:r>
            <a:r>
              <a:rPr lang="pt-BR" sz="1600" dirty="0"/>
              <a:t>. </a:t>
            </a:r>
            <a:r>
              <a:rPr lang="pt-BR" sz="1600" b="1" dirty="0">
                <a:solidFill>
                  <a:schemeClr val="bg2">
                    <a:lumMod val="50000"/>
                  </a:schemeClr>
                </a:solidFill>
              </a:rPr>
              <a:t>Para a consecução do objetivo proposto, primeiramente, foi empreendido um estudo teórico pautado em Bakhtin (1992), Antunes (2003), </a:t>
            </a:r>
            <a:r>
              <a:rPr lang="pt-BR" sz="1600" b="1" dirty="0" err="1">
                <a:solidFill>
                  <a:schemeClr val="bg2">
                    <a:lumMod val="50000"/>
                  </a:schemeClr>
                </a:solidFill>
              </a:rPr>
              <a:t>Bagno</a:t>
            </a:r>
            <a:r>
              <a:rPr lang="pt-BR" sz="1600" b="1" dirty="0">
                <a:solidFill>
                  <a:schemeClr val="bg2">
                    <a:lumMod val="50000"/>
                  </a:schemeClr>
                </a:solidFill>
              </a:rPr>
              <a:t> (2006</a:t>
            </a:r>
            <a:r>
              <a:rPr lang="pt-BR" sz="1600" b="1" dirty="0" smtClean="0">
                <a:solidFill>
                  <a:schemeClr val="bg2">
                    <a:lumMod val="50000"/>
                  </a:schemeClr>
                </a:solidFill>
              </a:rPr>
              <a:t>), </a:t>
            </a:r>
            <a:r>
              <a:rPr lang="pt-BR" sz="1600" b="1" dirty="0" err="1" smtClean="0">
                <a:solidFill>
                  <a:schemeClr val="bg2">
                    <a:lumMod val="50000"/>
                  </a:schemeClr>
                </a:solidFill>
              </a:rPr>
              <a:t>Marcuschi</a:t>
            </a:r>
            <a:r>
              <a:rPr lang="pt-BR" sz="1600" b="1" dirty="0" smtClean="0">
                <a:solidFill>
                  <a:schemeClr val="bg2">
                    <a:lumMod val="50000"/>
                  </a:schemeClr>
                </a:solidFill>
              </a:rPr>
              <a:t> </a:t>
            </a:r>
            <a:r>
              <a:rPr lang="pt-BR" sz="1600" b="1" dirty="0">
                <a:solidFill>
                  <a:schemeClr val="bg2">
                    <a:lumMod val="50000"/>
                  </a:schemeClr>
                </a:solidFill>
              </a:rPr>
              <a:t>(2011), </a:t>
            </a:r>
            <a:r>
              <a:rPr lang="pt-BR" sz="1600" b="1" dirty="0" err="1">
                <a:solidFill>
                  <a:schemeClr val="bg2">
                    <a:lumMod val="50000"/>
                  </a:schemeClr>
                </a:solidFill>
              </a:rPr>
              <a:t>Bazerman</a:t>
            </a:r>
            <a:r>
              <a:rPr lang="pt-BR" sz="1600" b="1" dirty="0">
                <a:solidFill>
                  <a:schemeClr val="bg2">
                    <a:lumMod val="50000"/>
                  </a:schemeClr>
                </a:solidFill>
              </a:rPr>
              <a:t> (2011), Koch (2011), Lima e Rosa (2012), Rojo (2012), entre outros autores. Em um segundo momento, uma atividade de associação entre imagens e textos verbais foi proposta a alunos de uma turma do 8º e uma turma do 9º ano do Ensino Fundamental de uma escola pública de Lavras.</a:t>
            </a:r>
            <a:r>
              <a:rPr lang="pt-BR" sz="1600" dirty="0"/>
              <a:t> </a:t>
            </a:r>
            <a:r>
              <a:rPr lang="pt-BR" sz="1600" dirty="0">
                <a:solidFill>
                  <a:schemeClr val="tx2">
                    <a:lumMod val="60000"/>
                    <a:lumOff val="40000"/>
                  </a:schemeClr>
                </a:solidFill>
              </a:rPr>
              <a:t>A discussão teórica e a análise decorrente dos resultados da atividade desenvolvida em sala de aula apontaram para: 1) as potencialidade do gênero “fábula” em sala de aula para o trabalho com a leitura e a escrita; 2) as reflexões sobre a vida em sociedade, a partir da moral de cada fábula lida; 3) a importância da leitura e interpretação do texto não verbal em sala de aula; 4) o interesse e a dedicação demonstrados pelos alunos ao associar imagens a textos verbais.</a:t>
            </a:r>
            <a:r>
              <a:rPr lang="pt-BR" sz="1600" dirty="0"/>
              <a:t> </a:t>
            </a:r>
            <a:r>
              <a:rPr lang="pt-BR" sz="1600" dirty="0" smtClean="0">
                <a:solidFill>
                  <a:srgbClr val="FF0000"/>
                </a:solidFill>
              </a:rPr>
              <a:t>Desse modo, </a:t>
            </a:r>
            <a:r>
              <a:rPr lang="pt-BR" sz="1600" dirty="0" smtClean="0"/>
              <a:t>constatou-se </a:t>
            </a:r>
            <a:r>
              <a:rPr lang="pt-BR" sz="1600" dirty="0"/>
              <a:t>que o estabelecimento de relações entre o texto verbal e o texto não verbal em sala de aula oferece significativas contribuições para o desenvolvimento de habilidades de leitura dos alunos, a fim de eles se coloquem de maneira mais crítica e reflexiva diante aos textos com os quais que se deparam constantemente. Palavras-Chave: Gênero “fábula”, Leitura, Textos verbais e não verbais. </a:t>
            </a:r>
            <a:r>
              <a:rPr lang="pt-BR" sz="800" dirty="0"/>
              <a:t>http://www.prp.ufla.br/ciuflasig/generateResumoPDF.php?id=7503</a:t>
            </a:r>
          </a:p>
        </p:txBody>
      </p:sp>
    </p:spTree>
    <p:extLst>
      <p:ext uri="{BB962C8B-B14F-4D97-AF65-F5344CB8AC3E}">
        <p14:creationId xmlns:p14="http://schemas.microsoft.com/office/powerpoint/2010/main" xmlns="" val="371787553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Rot="1" noChangeArrowheads="1"/>
          </p:cNvSpPr>
          <p:nvPr>
            <p:ph type="title"/>
          </p:nvPr>
        </p:nvSpPr>
        <p:spPr>
          <a:xfrm>
            <a:off x="457200" y="277813"/>
            <a:ext cx="8229600" cy="5888037"/>
          </a:xfrm>
        </p:spPr>
        <p:txBody>
          <a:bodyPr>
            <a:normAutofit fontScale="90000"/>
          </a:bodyPr>
          <a:lstStyle/>
          <a:p>
            <a:pPr marL="838200" indent="-838200" algn="l"/>
            <a:r>
              <a:rPr lang="pt-BR" sz="4000">
                <a:solidFill>
                  <a:srgbClr val="181400"/>
                </a:solidFill>
                <a:effectLst/>
              </a:rPr>
              <a:t>     Título</a:t>
            </a:r>
            <a:br>
              <a:rPr lang="pt-BR" sz="4000">
                <a:solidFill>
                  <a:srgbClr val="181400"/>
                </a:solidFill>
                <a:effectLst/>
              </a:rPr>
            </a:br>
            <a:r>
              <a:rPr lang="pt-BR" sz="4000">
                <a:solidFill>
                  <a:srgbClr val="181400"/>
                </a:solidFill>
                <a:effectLst/>
              </a:rPr>
              <a:t>- etiqueta (atrair o leitor)</a:t>
            </a:r>
            <a:br>
              <a:rPr lang="pt-BR" sz="4000">
                <a:solidFill>
                  <a:srgbClr val="181400"/>
                </a:solidFill>
                <a:effectLst/>
              </a:rPr>
            </a:br>
            <a:r>
              <a:rPr lang="pt-BR" sz="4000">
                <a:solidFill>
                  <a:srgbClr val="181400"/>
                </a:solidFill>
                <a:effectLst/>
              </a:rPr>
              <a:t>- elaborar títulos provisórios</a:t>
            </a:r>
            <a:br>
              <a:rPr lang="pt-BR" sz="4000">
                <a:solidFill>
                  <a:srgbClr val="181400"/>
                </a:solidFill>
                <a:effectLst/>
              </a:rPr>
            </a:br>
            <a:r>
              <a:rPr lang="pt-BR" sz="4000">
                <a:solidFill>
                  <a:srgbClr val="181400"/>
                </a:solidFill>
                <a:effectLst/>
              </a:rPr>
              <a:t>Características:</a:t>
            </a:r>
            <a:br>
              <a:rPr lang="pt-BR" sz="4000">
                <a:solidFill>
                  <a:srgbClr val="181400"/>
                </a:solidFill>
                <a:effectLst/>
              </a:rPr>
            </a:br>
            <a:r>
              <a:rPr lang="pt-BR" sz="4000">
                <a:solidFill>
                  <a:srgbClr val="181400"/>
                </a:solidFill>
                <a:effectLst/>
              </a:rPr>
              <a:t>- clareza</a:t>
            </a:r>
            <a:br>
              <a:rPr lang="pt-BR" sz="4000">
                <a:solidFill>
                  <a:srgbClr val="181400"/>
                </a:solidFill>
                <a:effectLst/>
              </a:rPr>
            </a:br>
            <a:r>
              <a:rPr lang="pt-BR" sz="4000">
                <a:solidFill>
                  <a:srgbClr val="181400"/>
                </a:solidFill>
                <a:effectLst/>
              </a:rPr>
              <a:t>- criatividade</a:t>
            </a:r>
            <a:br>
              <a:rPr lang="pt-BR" sz="4000">
                <a:solidFill>
                  <a:srgbClr val="181400"/>
                </a:solidFill>
                <a:effectLst/>
              </a:rPr>
            </a:br>
            <a:r>
              <a:rPr lang="pt-BR" sz="4000">
                <a:solidFill>
                  <a:srgbClr val="181400"/>
                </a:solidFill>
                <a:effectLst/>
              </a:rPr>
              <a:t>- extensão </a:t>
            </a:r>
            <a:br>
              <a:rPr lang="pt-BR" sz="4000">
                <a:solidFill>
                  <a:srgbClr val="181400"/>
                </a:solidFill>
                <a:effectLst/>
              </a:rPr>
            </a:br>
            <a:r>
              <a:rPr lang="pt-BR" sz="4000">
                <a:solidFill>
                  <a:srgbClr val="181400"/>
                </a:solidFill>
                <a:effectLst/>
              </a:rPr>
              <a:t>- qualidade dos termos</a:t>
            </a:r>
            <a:br>
              <a:rPr lang="pt-BR" sz="4000">
                <a:solidFill>
                  <a:srgbClr val="181400"/>
                </a:solidFill>
                <a:effectLst/>
              </a:rPr>
            </a:br>
            <a:r>
              <a:rPr lang="pt-BR" sz="4000">
                <a:solidFill>
                  <a:srgbClr val="181400"/>
                </a:solidFill>
                <a:effectLst/>
              </a:rPr>
              <a:t>- ordem das palavras</a:t>
            </a:r>
            <a:br>
              <a:rPr lang="pt-BR" sz="4000">
                <a:solidFill>
                  <a:srgbClr val="181400"/>
                </a:solidFill>
                <a:effectLst/>
              </a:rPr>
            </a:br>
            <a:r>
              <a:rPr lang="pt-BR" sz="4000">
                <a:solidFill>
                  <a:srgbClr val="181400"/>
                </a:solidFill>
                <a:effectLst/>
              </a:rPr>
              <a:t>- especificidade</a:t>
            </a:r>
          </a:p>
        </p:txBody>
      </p:sp>
    </p:spTree>
    <p:extLst>
      <p:ext uri="{BB962C8B-B14F-4D97-AF65-F5344CB8AC3E}">
        <p14:creationId xmlns:p14="http://schemas.microsoft.com/office/powerpoint/2010/main" xmlns="" val="141713365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Rot="1" noChangeArrowheads="1"/>
          </p:cNvSpPr>
          <p:nvPr>
            <p:ph type="title"/>
          </p:nvPr>
        </p:nvSpPr>
        <p:spPr>
          <a:xfrm>
            <a:off x="457200" y="277813"/>
            <a:ext cx="8229600" cy="5888037"/>
          </a:xfrm>
        </p:spPr>
        <p:txBody>
          <a:bodyPr/>
          <a:lstStyle/>
          <a:p>
            <a:r>
              <a:rPr lang="pt-BR" sz="4000">
                <a:solidFill>
                  <a:srgbClr val="181400"/>
                </a:solidFill>
                <a:effectLst/>
              </a:rPr>
              <a:t>Escrever academicamente não é uma atividade, é uma atitude...</a:t>
            </a:r>
            <a:br>
              <a:rPr lang="pt-BR" sz="4000">
                <a:solidFill>
                  <a:srgbClr val="181400"/>
                </a:solidFill>
                <a:effectLst/>
              </a:rPr>
            </a:br>
            <a:r>
              <a:rPr lang="pt-BR" sz="4000">
                <a:solidFill>
                  <a:srgbClr val="181400"/>
                </a:solidFill>
                <a:effectLst/>
              </a:rPr>
              <a:t>É uma tomada de decisão.</a:t>
            </a:r>
            <a:br>
              <a:rPr lang="pt-BR" sz="4000">
                <a:solidFill>
                  <a:srgbClr val="181400"/>
                </a:solidFill>
                <a:effectLst/>
              </a:rPr>
            </a:br>
            <a:r>
              <a:rPr lang="pt-BR" sz="4000">
                <a:solidFill>
                  <a:srgbClr val="181400"/>
                </a:solidFill>
                <a:effectLst/>
              </a:rPr>
              <a:t>Implica no crescimento profissional e melhores oportunidades.</a:t>
            </a:r>
            <a:br>
              <a:rPr lang="pt-BR" sz="4000">
                <a:solidFill>
                  <a:srgbClr val="181400"/>
                </a:solidFill>
                <a:effectLst/>
              </a:rPr>
            </a:br>
            <a:r>
              <a:rPr lang="pt-BR" sz="4000">
                <a:solidFill>
                  <a:srgbClr val="181400"/>
                </a:solidFill>
                <a:effectLst/>
              </a:rPr>
              <a:t>Envolve aspectos metodológicos, legais e éticos, linguístico-discursivos, de criatividade, de custo e de gerenciamento do tempo.</a:t>
            </a:r>
          </a:p>
        </p:txBody>
      </p:sp>
    </p:spTree>
    <p:extLst>
      <p:ext uri="{BB962C8B-B14F-4D97-AF65-F5344CB8AC3E}">
        <p14:creationId xmlns:p14="http://schemas.microsoft.com/office/powerpoint/2010/main" xmlns="" val="346919757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Rot="1" noChangeArrowheads="1"/>
          </p:cNvSpPr>
          <p:nvPr>
            <p:ph type="title"/>
          </p:nvPr>
        </p:nvSpPr>
        <p:spPr>
          <a:xfrm>
            <a:off x="457200" y="277813"/>
            <a:ext cx="8229600" cy="5888037"/>
          </a:xfrm>
        </p:spPr>
        <p:txBody>
          <a:bodyPr/>
          <a:lstStyle/>
          <a:p>
            <a:pPr algn="l"/>
            <a:r>
              <a:rPr lang="pt-BR" sz="4000">
                <a:solidFill>
                  <a:srgbClr val="181400"/>
                </a:solidFill>
                <a:effectLst/>
              </a:rPr>
              <a:t>O que deve ser evitado:</a:t>
            </a:r>
            <a:br>
              <a:rPr lang="pt-BR" sz="4000">
                <a:solidFill>
                  <a:srgbClr val="181400"/>
                </a:solidFill>
                <a:effectLst/>
              </a:rPr>
            </a:br>
            <a:r>
              <a:rPr lang="pt-BR" sz="4000">
                <a:solidFill>
                  <a:srgbClr val="181400"/>
                </a:solidFill>
                <a:effectLst/>
              </a:rPr>
              <a:t>- uso de gírias, neologismos, abreviaturas, siglas, nomes comerciais</a:t>
            </a:r>
            <a:br>
              <a:rPr lang="pt-BR" sz="4000">
                <a:solidFill>
                  <a:srgbClr val="181400"/>
                </a:solidFill>
                <a:effectLst/>
              </a:rPr>
            </a:br>
            <a:r>
              <a:rPr lang="pt-BR" sz="4000">
                <a:solidFill>
                  <a:srgbClr val="181400"/>
                </a:solidFill>
                <a:effectLst/>
              </a:rPr>
              <a:t>- uso do gerúndio</a:t>
            </a:r>
            <a:br>
              <a:rPr lang="pt-BR" sz="4000">
                <a:solidFill>
                  <a:srgbClr val="181400"/>
                </a:solidFill>
                <a:effectLst/>
              </a:rPr>
            </a:br>
            <a:r>
              <a:rPr lang="pt-BR" sz="4000">
                <a:solidFill>
                  <a:srgbClr val="181400"/>
                </a:solidFill>
                <a:effectLst/>
              </a:rPr>
              <a:t>- repetição de palavras</a:t>
            </a:r>
            <a:br>
              <a:rPr lang="pt-BR" sz="4000">
                <a:solidFill>
                  <a:srgbClr val="181400"/>
                </a:solidFill>
                <a:effectLst/>
              </a:rPr>
            </a:br>
            <a:r>
              <a:rPr lang="pt-BR" sz="4000">
                <a:solidFill>
                  <a:srgbClr val="181400"/>
                </a:solidFill>
                <a:effectLst/>
              </a:rPr>
              <a:t>- frase tradicional (sujeito, verbo e complemento)</a:t>
            </a:r>
            <a:br>
              <a:rPr lang="pt-BR" sz="4000">
                <a:solidFill>
                  <a:srgbClr val="181400"/>
                </a:solidFill>
                <a:effectLst/>
              </a:rPr>
            </a:br>
            <a:r>
              <a:rPr lang="pt-BR" sz="4000">
                <a:solidFill>
                  <a:srgbClr val="181400"/>
                </a:solidFill>
                <a:effectLst/>
              </a:rPr>
              <a:t>- ponto, vírgula, ponto de exclamação, aspas</a:t>
            </a:r>
          </a:p>
        </p:txBody>
      </p:sp>
    </p:spTree>
    <p:extLst>
      <p:ext uri="{BB962C8B-B14F-4D97-AF65-F5344CB8AC3E}">
        <p14:creationId xmlns:p14="http://schemas.microsoft.com/office/powerpoint/2010/main" xmlns="" val="290274638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ítulo 1"/>
          <p:cNvSpPr>
            <a:spLocks noGrp="1"/>
          </p:cNvSpPr>
          <p:nvPr>
            <p:ph type="title"/>
          </p:nvPr>
        </p:nvSpPr>
        <p:spPr/>
        <p:txBody>
          <a:bodyPr/>
          <a:lstStyle/>
          <a:p>
            <a:pPr algn="ctr" eaLnBrk="1" hangingPunct="1"/>
            <a:r>
              <a:rPr lang="pt-BR" smtClean="0">
                <a:solidFill>
                  <a:srgbClr val="040A10"/>
                </a:solidFill>
              </a:rPr>
              <a:t>Objetivos</a:t>
            </a:r>
          </a:p>
        </p:txBody>
      </p:sp>
      <p:sp>
        <p:nvSpPr>
          <p:cNvPr id="22531" name="Espaço Reservado para Conteúdo 2"/>
          <p:cNvSpPr>
            <a:spLocks noGrp="1"/>
          </p:cNvSpPr>
          <p:nvPr>
            <p:ph idx="1"/>
          </p:nvPr>
        </p:nvSpPr>
        <p:spPr/>
        <p:txBody>
          <a:bodyPr/>
          <a:lstStyle/>
          <a:p>
            <a:pPr eaLnBrk="1" hangingPunct="1"/>
            <a:r>
              <a:rPr lang="pt-BR" dirty="0" smtClean="0">
                <a:solidFill>
                  <a:srgbClr val="040A10"/>
                </a:solidFill>
              </a:rPr>
              <a:t>Objetivo: espinha dorsal da pesquisa, “o que se pretende conseguir como resultado intelectual da  investigação”, delimita e dirige os raciocínios as serem desenvolvidos, calibra os dados, dá a ver o teor da pesquisa.</a:t>
            </a:r>
          </a:p>
          <a:p>
            <a:r>
              <a:rPr lang="pt-BR" dirty="0"/>
              <a:t>é semelhante ao problema, colocar o verbo na forma infinitiva</a:t>
            </a:r>
            <a:r>
              <a:rPr lang="pt-BR" dirty="0" smtClean="0"/>
              <a:t>.</a:t>
            </a:r>
          </a:p>
        </p:txBody>
      </p:sp>
    </p:spTree>
    <p:extLst>
      <p:ext uri="{BB962C8B-B14F-4D97-AF65-F5344CB8AC3E}">
        <p14:creationId xmlns:p14="http://schemas.microsoft.com/office/powerpoint/2010/main" xmlns="" val="7071399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ítulo 1"/>
          <p:cNvSpPr>
            <a:spLocks noGrp="1"/>
          </p:cNvSpPr>
          <p:nvPr>
            <p:ph type="title"/>
          </p:nvPr>
        </p:nvSpPr>
        <p:spPr>
          <a:xfrm>
            <a:off x="1066800" y="838200"/>
            <a:ext cx="7772400" cy="574675"/>
          </a:xfrm>
        </p:spPr>
        <p:txBody>
          <a:bodyPr>
            <a:normAutofit fontScale="90000"/>
          </a:bodyPr>
          <a:lstStyle/>
          <a:p>
            <a:pPr algn="ctr" eaLnBrk="1" hangingPunct="1"/>
            <a:r>
              <a:rPr lang="pt-BR" dirty="0" smtClean="0">
                <a:solidFill>
                  <a:srgbClr val="040A10"/>
                </a:solidFill>
              </a:rPr>
              <a:t>Quadro teórico</a:t>
            </a:r>
          </a:p>
        </p:txBody>
      </p:sp>
      <p:sp>
        <p:nvSpPr>
          <p:cNvPr id="31747" name="Espaço Reservado para Conteúdo 2"/>
          <p:cNvSpPr>
            <a:spLocks noGrp="1"/>
          </p:cNvSpPr>
          <p:nvPr>
            <p:ph idx="1"/>
          </p:nvPr>
        </p:nvSpPr>
        <p:spPr>
          <a:xfrm>
            <a:off x="468313" y="1557338"/>
            <a:ext cx="8370887" cy="4659312"/>
          </a:xfrm>
        </p:spPr>
        <p:txBody>
          <a:bodyPr/>
          <a:lstStyle/>
          <a:p>
            <a:pPr algn="just" eaLnBrk="1" hangingPunct="1">
              <a:buFont typeface="Wingdings" pitchFamily="2" charset="2"/>
              <a:buNone/>
            </a:pPr>
            <a:r>
              <a:rPr lang="pt-BR" sz="2400" dirty="0" smtClean="0">
                <a:latin typeface="Arial" pitchFamily="34" charset="0"/>
                <a:cs typeface="Arial" pitchFamily="34" charset="0"/>
              </a:rPr>
              <a:t>     </a:t>
            </a:r>
          </a:p>
          <a:p>
            <a:pPr algn="just" eaLnBrk="1" hangingPunct="1">
              <a:buFont typeface="Wingdings" pitchFamily="2" charset="2"/>
              <a:buNone/>
            </a:pPr>
            <a:r>
              <a:rPr lang="pt-BR" sz="2400" dirty="0" smtClean="0">
                <a:latin typeface="Arial" pitchFamily="34" charset="0"/>
                <a:cs typeface="Arial" pitchFamily="34" charset="0"/>
              </a:rPr>
              <a:t>     Tente dar início à construção da moldura conceitual sobre o tema que foi pesquisado, mostrando ligações entre a bibliografia a ser pesquisada e a situação problema que se pretende solucionar. </a:t>
            </a:r>
          </a:p>
          <a:p>
            <a:pPr algn="just" eaLnBrk="1" hangingPunct="1">
              <a:buFont typeface="Wingdings" pitchFamily="2" charset="2"/>
              <a:buNone/>
            </a:pPr>
            <a:r>
              <a:rPr lang="pt-BR" sz="2400" dirty="0" smtClean="0">
                <a:latin typeface="Arial" pitchFamily="34" charset="0"/>
                <a:cs typeface="Arial" pitchFamily="34" charset="0"/>
              </a:rPr>
              <a:t>     Faça citações e discuta estudos que tenham relação com o tema que você pretende desenvolver. </a:t>
            </a:r>
            <a:r>
              <a:rPr lang="pt-BR" sz="2400" dirty="0" smtClean="0">
                <a:latin typeface="Arial" pitchFamily="34" charset="0"/>
                <a:cs typeface="Times New Roman" pitchFamily="18" charset="0"/>
              </a:rPr>
              <a:t>O importante não é a quantidade de autores citados, mas a qualidade e pertinência das citações e a concatenação das ideias apresentadas.</a:t>
            </a:r>
            <a:r>
              <a:rPr lang="pt-BR" sz="2400" dirty="0" smtClean="0">
                <a:latin typeface="Arial" pitchFamily="34" charset="0"/>
                <a:cs typeface="Arial" pitchFamily="34" charset="0"/>
              </a:rPr>
              <a:t> </a:t>
            </a:r>
            <a:endParaRPr lang="pt-BR" sz="2400" dirty="0" smtClean="0"/>
          </a:p>
        </p:txBody>
      </p:sp>
    </p:spTree>
    <p:extLst>
      <p:ext uri="{BB962C8B-B14F-4D97-AF65-F5344CB8AC3E}">
        <p14:creationId xmlns:p14="http://schemas.microsoft.com/office/powerpoint/2010/main" xmlns="" val="121353930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a:xfrm>
            <a:off x="683568" y="764704"/>
            <a:ext cx="7772400" cy="4856162"/>
          </a:xfrm>
        </p:spPr>
        <p:txBody>
          <a:bodyPr>
            <a:normAutofit fontScale="90000"/>
          </a:bodyPr>
          <a:lstStyle/>
          <a:p>
            <a:pPr eaLnBrk="1" hangingPunct="1"/>
            <a:r>
              <a:rPr lang="pt-BR" sz="3200" b="1" dirty="0" smtClean="0">
                <a:solidFill>
                  <a:srgbClr val="040A10"/>
                </a:solidFill>
                <a:cs typeface="Times New Roman" pitchFamily="18" charset="0"/>
              </a:rPr>
              <a:t>Metodologia</a:t>
            </a:r>
            <a:r>
              <a:rPr lang="pt-BR" sz="3200" dirty="0" smtClean="0">
                <a:solidFill>
                  <a:srgbClr val="040A10"/>
                </a:solidFill>
              </a:rPr>
              <a:t> </a:t>
            </a:r>
            <a:r>
              <a:rPr lang="pt-BR" sz="3200" dirty="0" smtClean="0">
                <a:solidFill>
                  <a:srgbClr val="040A10"/>
                </a:solidFill>
                <a:cs typeface="Times New Roman" pitchFamily="18" charset="0"/>
              </a:rPr>
              <a:t> </a:t>
            </a:r>
            <a:r>
              <a:rPr lang="pt-BR" sz="3200" dirty="0" smtClean="0">
                <a:cs typeface="Times New Roman" pitchFamily="18" charset="0"/>
              </a:rPr>
              <a:t/>
            </a:r>
            <a:br>
              <a:rPr lang="pt-BR" sz="3200" dirty="0" smtClean="0">
                <a:cs typeface="Times New Roman" pitchFamily="18" charset="0"/>
              </a:rPr>
            </a:br>
            <a:r>
              <a:rPr lang="pt-BR" sz="3200" dirty="0" smtClean="0">
                <a:solidFill>
                  <a:srgbClr val="040A10"/>
                </a:solidFill>
                <a:cs typeface="Times New Roman" pitchFamily="18" charset="0"/>
              </a:rPr>
              <a:t>indicação dos recursos que o pesquisador pretende utilizar para a coleta de dados (documentos escritos, da análise da realidade e/ou de experimentações), quais os procedimentos a serem adotados para a investigação científica. Cabe definir também o plano de análise dos dados. Em suma, cabe indicar as escolhas teóricas e metodológicas, bem como as características da pesquisa </a:t>
            </a:r>
            <a:r>
              <a:rPr lang="pt-BR" sz="3200" dirty="0" smtClean="0">
                <a:cs typeface="Times New Roman" pitchFamily="18" charset="0"/>
              </a:rPr>
              <a:t> </a:t>
            </a:r>
          </a:p>
        </p:txBody>
      </p:sp>
    </p:spTree>
    <p:extLst>
      <p:ext uri="{BB962C8B-B14F-4D97-AF65-F5344CB8AC3E}">
        <p14:creationId xmlns:p14="http://schemas.microsoft.com/office/powerpoint/2010/main" xmlns="" val="381392620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a:xfrm>
            <a:off x="1066800" y="981075"/>
            <a:ext cx="7772400" cy="4429125"/>
          </a:xfrm>
        </p:spPr>
        <p:txBody>
          <a:bodyPr>
            <a:normAutofit fontScale="90000"/>
          </a:bodyPr>
          <a:lstStyle/>
          <a:p>
            <a:pPr eaLnBrk="1" hangingPunct="1"/>
            <a:r>
              <a:rPr lang="pt-BR" sz="2800" dirty="0" smtClean="0">
                <a:solidFill>
                  <a:srgbClr val="040A10"/>
                </a:solidFill>
                <a:latin typeface="Verdana" pitchFamily="34" charset="0"/>
                <a:cs typeface="Times New Roman" pitchFamily="18" charset="0"/>
              </a:rPr>
              <a:t>Organizando o texto: </a:t>
            </a:r>
            <a:br>
              <a:rPr lang="pt-BR" sz="2800" dirty="0" smtClean="0">
                <a:solidFill>
                  <a:srgbClr val="040A10"/>
                </a:solidFill>
                <a:latin typeface="Verdana" pitchFamily="34" charset="0"/>
                <a:cs typeface="Times New Roman" pitchFamily="18" charset="0"/>
              </a:rPr>
            </a:br>
            <a:r>
              <a:rPr lang="pt-BR" sz="2800" dirty="0" smtClean="0">
                <a:solidFill>
                  <a:srgbClr val="040A10"/>
                </a:solidFill>
                <a:latin typeface="Verdana" pitchFamily="34" charset="0"/>
                <a:cs typeface="Times New Roman" pitchFamily="18" charset="0"/>
              </a:rPr>
              <a:t>=&gt; tipos de pesquisa (teórica, bibliográfica, de campo);</a:t>
            </a:r>
            <a:br>
              <a:rPr lang="pt-BR" sz="2800" dirty="0" smtClean="0">
                <a:solidFill>
                  <a:srgbClr val="040A10"/>
                </a:solidFill>
                <a:latin typeface="Verdana" pitchFamily="34" charset="0"/>
                <a:cs typeface="Times New Roman" pitchFamily="18" charset="0"/>
              </a:rPr>
            </a:br>
            <a:r>
              <a:rPr lang="pt-BR" sz="2800" dirty="0" smtClean="0">
                <a:solidFill>
                  <a:srgbClr val="040A10"/>
                </a:solidFill>
                <a:latin typeface="Verdana" pitchFamily="34" charset="0"/>
                <a:cs typeface="Times New Roman" pitchFamily="18" charset="0"/>
              </a:rPr>
              <a:t>=&gt;  abordagens ou enfoques para as mesmas (quantitativa ou qualitativa); </a:t>
            </a:r>
            <a:br>
              <a:rPr lang="pt-BR" sz="2800" dirty="0" smtClean="0">
                <a:solidFill>
                  <a:srgbClr val="040A10"/>
                </a:solidFill>
                <a:latin typeface="Verdana" pitchFamily="34" charset="0"/>
                <a:cs typeface="Times New Roman" pitchFamily="18" charset="0"/>
              </a:rPr>
            </a:br>
            <a:r>
              <a:rPr lang="pt-BR" sz="2800" dirty="0" smtClean="0">
                <a:solidFill>
                  <a:srgbClr val="040A10"/>
                </a:solidFill>
                <a:latin typeface="Verdana" pitchFamily="34" charset="0"/>
                <a:cs typeface="Times New Roman" pitchFamily="18" charset="0"/>
              </a:rPr>
              <a:t>=&gt; os diversos processos para coleta de dados (observação, experimentação, observação participante, depoimentos, entrevistas, </a:t>
            </a:r>
            <a:r>
              <a:rPr lang="pt-BR" sz="2800" dirty="0" err="1" smtClean="0">
                <a:solidFill>
                  <a:srgbClr val="040A10"/>
                </a:solidFill>
                <a:latin typeface="Verdana" pitchFamily="34" charset="0"/>
                <a:cs typeface="Times New Roman" pitchFamily="18" charset="0"/>
              </a:rPr>
              <a:t>etc</a:t>
            </a:r>
            <a:r>
              <a:rPr lang="pt-BR" sz="2800" dirty="0" smtClean="0">
                <a:solidFill>
                  <a:srgbClr val="040A10"/>
                </a:solidFill>
                <a:latin typeface="Verdana" pitchFamily="34" charset="0"/>
                <a:cs typeface="Times New Roman" pitchFamily="18" charset="0"/>
              </a:rPr>
              <a:t>); =&gt; métodos de análise dos dados obtidos (método estatístico;  análise do discurso; análise textual-discursiva, análise de conteúdo; etc.).</a:t>
            </a:r>
          </a:p>
        </p:txBody>
      </p:sp>
    </p:spTree>
    <p:extLst>
      <p:ext uri="{BB962C8B-B14F-4D97-AF65-F5344CB8AC3E}">
        <p14:creationId xmlns:p14="http://schemas.microsoft.com/office/powerpoint/2010/main" xmlns="" val="425637492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ítulo 1"/>
          <p:cNvSpPr>
            <a:spLocks noGrp="1"/>
          </p:cNvSpPr>
          <p:nvPr>
            <p:ph type="title"/>
          </p:nvPr>
        </p:nvSpPr>
        <p:spPr/>
        <p:txBody>
          <a:bodyPr/>
          <a:lstStyle/>
          <a:p>
            <a:pPr algn="ctr" eaLnBrk="1" hangingPunct="1"/>
            <a:r>
              <a:rPr lang="pt-BR" smtClean="0">
                <a:solidFill>
                  <a:srgbClr val="040A10"/>
                </a:solidFill>
              </a:rPr>
              <a:t>Discussão dos dados</a:t>
            </a:r>
          </a:p>
        </p:txBody>
      </p:sp>
      <p:sp>
        <p:nvSpPr>
          <p:cNvPr id="36867" name="Espaço Reservado para Conteúdo 2"/>
          <p:cNvSpPr>
            <a:spLocks noGrp="1"/>
          </p:cNvSpPr>
          <p:nvPr>
            <p:ph idx="1"/>
          </p:nvPr>
        </p:nvSpPr>
        <p:spPr/>
        <p:txBody>
          <a:bodyPr/>
          <a:lstStyle/>
          <a:p>
            <a:pPr algn="ctr" eaLnBrk="1" hangingPunct="1"/>
            <a:r>
              <a:rPr lang="pt-BR" dirty="0" smtClean="0">
                <a:solidFill>
                  <a:srgbClr val="040A10"/>
                </a:solidFill>
              </a:rPr>
              <a:t>Depende do tipo de pesquisa</a:t>
            </a:r>
          </a:p>
          <a:p>
            <a:pPr algn="ctr" eaLnBrk="1" hangingPunct="1"/>
            <a:r>
              <a:rPr lang="pt-BR" dirty="0" smtClean="0">
                <a:solidFill>
                  <a:srgbClr val="040A10"/>
                </a:solidFill>
              </a:rPr>
              <a:t>Analisar à luz da teoria</a:t>
            </a:r>
          </a:p>
        </p:txBody>
      </p:sp>
    </p:spTree>
    <p:extLst>
      <p:ext uri="{BB962C8B-B14F-4D97-AF65-F5344CB8AC3E}">
        <p14:creationId xmlns:p14="http://schemas.microsoft.com/office/powerpoint/2010/main" xmlns="" val="82281112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Rot="1" noChangeArrowheads="1"/>
          </p:cNvSpPr>
          <p:nvPr>
            <p:ph type="title"/>
          </p:nvPr>
        </p:nvSpPr>
        <p:spPr>
          <a:xfrm>
            <a:off x="457200" y="277813"/>
            <a:ext cx="8229600" cy="5888037"/>
          </a:xfrm>
        </p:spPr>
        <p:txBody>
          <a:bodyPr/>
          <a:lstStyle/>
          <a:p>
            <a:r>
              <a:rPr lang="pt-BR" sz="3600" dirty="0" smtClean="0">
                <a:solidFill>
                  <a:srgbClr val="181400"/>
                </a:solidFill>
                <a:effectLst/>
              </a:rPr>
              <a:t>Considerações finais</a:t>
            </a:r>
            <a:r>
              <a:rPr lang="pt-BR" sz="3600" dirty="0">
                <a:solidFill>
                  <a:srgbClr val="181400"/>
                </a:solidFill>
              </a:rPr>
              <a:t/>
            </a:r>
            <a:br>
              <a:rPr lang="pt-BR" sz="3600" dirty="0">
                <a:solidFill>
                  <a:srgbClr val="181400"/>
                </a:solidFill>
              </a:rPr>
            </a:br>
            <a:r>
              <a:rPr lang="pt-BR" sz="3600" dirty="0">
                <a:solidFill>
                  <a:srgbClr val="181400"/>
                </a:solidFill>
                <a:effectLst/>
              </a:rPr>
              <a:t/>
            </a:r>
            <a:br>
              <a:rPr lang="pt-BR" sz="3600" dirty="0">
                <a:solidFill>
                  <a:srgbClr val="181400"/>
                </a:solidFill>
                <a:effectLst/>
              </a:rPr>
            </a:br>
            <a:r>
              <a:rPr lang="pt-BR" sz="3600" dirty="0">
                <a:solidFill>
                  <a:srgbClr val="181400"/>
                </a:solidFill>
                <a:effectLst/>
              </a:rPr>
              <a:t>- retomar resultados da pesquisa </a:t>
            </a:r>
            <a:br>
              <a:rPr lang="pt-BR" sz="3600" dirty="0">
                <a:solidFill>
                  <a:srgbClr val="181400"/>
                </a:solidFill>
                <a:effectLst/>
              </a:rPr>
            </a:br>
            <a:r>
              <a:rPr lang="pt-BR" sz="3600" dirty="0">
                <a:solidFill>
                  <a:srgbClr val="181400"/>
                </a:solidFill>
                <a:effectLst/>
              </a:rPr>
              <a:t>de campo/ documental/experimental (se for o caso)</a:t>
            </a:r>
            <a:br>
              <a:rPr lang="pt-BR" sz="3600" dirty="0">
                <a:solidFill>
                  <a:srgbClr val="181400"/>
                </a:solidFill>
                <a:effectLst/>
              </a:rPr>
            </a:br>
            <a:r>
              <a:rPr lang="pt-BR" sz="3600" dirty="0">
                <a:solidFill>
                  <a:srgbClr val="181400"/>
                </a:solidFill>
                <a:effectLst/>
              </a:rPr>
              <a:t>- apresentar contribuições do trabalho</a:t>
            </a:r>
            <a:br>
              <a:rPr lang="pt-BR" sz="3600" dirty="0">
                <a:solidFill>
                  <a:srgbClr val="181400"/>
                </a:solidFill>
                <a:effectLst/>
              </a:rPr>
            </a:br>
            <a:r>
              <a:rPr lang="pt-BR" sz="3600" dirty="0">
                <a:solidFill>
                  <a:srgbClr val="181400"/>
                </a:solidFill>
                <a:effectLst/>
              </a:rPr>
              <a:t>- sinalizar limitações ou demonstrar possibilidades de novas pesquisas</a:t>
            </a:r>
          </a:p>
        </p:txBody>
      </p:sp>
    </p:spTree>
    <p:extLst>
      <p:ext uri="{BB962C8B-B14F-4D97-AF65-F5344CB8AC3E}">
        <p14:creationId xmlns:p14="http://schemas.microsoft.com/office/powerpoint/2010/main" xmlns="" val="44351861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ítulo 1"/>
          <p:cNvSpPr>
            <a:spLocks noGrp="1"/>
          </p:cNvSpPr>
          <p:nvPr>
            <p:ph type="title"/>
          </p:nvPr>
        </p:nvSpPr>
        <p:spPr/>
        <p:txBody>
          <a:bodyPr/>
          <a:lstStyle/>
          <a:p>
            <a:pPr algn="ctr" eaLnBrk="1" hangingPunct="1"/>
            <a:r>
              <a:rPr lang="pt-BR" smtClean="0">
                <a:solidFill>
                  <a:srgbClr val="040A10"/>
                </a:solidFill>
              </a:rPr>
              <a:t>Referências</a:t>
            </a:r>
          </a:p>
        </p:txBody>
      </p:sp>
      <p:sp>
        <p:nvSpPr>
          <p:cNvPr id="38915" name="Espaço Reservado para Conteúdo 2"/>
          <p:cNvSpPr>
            <a:spLocks noGrp="1"/>
          </p:cNvSpPr>
          <p:nvPr>
            <p:ph idx="1"/>
          </p:nvPr>
        </p:nvSpPr>
        <p:spPr/>
        <p:txBody>
          <a:bodyPr>
            <a:normAutofit fontScale="77500" lnSpcReduction="20000"/>
          </a:bodyPr>
          <a:lstStyle/>
          <a:p>
            <a:pPr marL="0" indent="0">
              <a:buNone/>
            </a:pPr>
            <a:r>
              <a:rPr lang="pt-BR" dirty="0" smtClean="0">
                <a:solidFill>
                  <a:srgbClr val="040A10"/>
                </a:solidFill>
              </a:rPr>
              <a:t>Dados das fontes pesquisadas </a:t>
            </a:r>
            <a:endParaRPr lang="pt-BR" dirty="0"/>
          </a:p>
          <a:p>
            <a:r>
              <a:rPr lang="pt-BR" dirty="0" smtClean="0"/>
              <a:t>conferir </a:t>
            </a:r>
            <a:r>
              <a:rPr lang="pt-BR" dirty="0"/>
              <a:t>se </a:t>
            </a:r>
            <a:r>
              <a:rPr lang="pt-BR" i="1" u="sng" dirty="0"/>
              <a:t>todos os autores citados no corpo do trabalho constam das referências;</a:t>
            </a:r>
            <a:endParaRPr lang="pt-BR" dirty="0"/>
          </a:p>
          <a:p>
            <a:r>
              <a:rPr lang="pt-BR" dirty="0"/>
              <a:t>- colocar todas as referências em </a:t>
            </a:r>
            <a:r>
              <a:rPr lang="pt-BR" i="1" u="sng" dirty="0"/>
              <a:t>ordem alfabética,</a:t>
            </a:r>
            <a:r>
              <a:rPr lang="pt-BR" dirty="0"/>
              <a:t> pelo nome de entrada;</a:t>
            </a:r>
          </a:p>
          <a:p>
            <a:r>
              <a:rPr lang="pt-BR" dirty="0"/>
              <a:t>- </a:t>
            </a:r>
            <a:r>
              <a:rPr lang="pt-BR" i="1" u="sng" dirty="0"/>
              <a:t>alinhar à esquerda, </a:t>
            </a:r>
            <a:r>
              <a:rPr lang="pt-BR" dirty="0"/>
              <a:t>ou seja, não justificar;</a:t>
            </a:r>
          </a:p>
          <a:p>
            <a:r>
              <a:rPr lang="pt-BR" dirty="0"/>
              <a:t>- caixa alta no sobrenome do autor ou na primeira do título, em caso de não identificação do autor;</a:t>
            </a:r>
          </a:p>
          <a:p>
            <a:r>
              <a:rPr lang="pt-BR" dirty="0"/>
              <a:t>- </a:t>
            </a:r>
            <a:r>
              <a:rPr lang="pt-BR" dirty="0" smtClean="0"/>
              <a:t>destacar/padronizar </a:t>
            </a:r>
            <a:r>
              <a:rPr lang="pt-BR" dirty="0"/>
              <a:t>o título da obra (negrito, itálico ou grifo);</a:t>
            </a:r>
          </a:p>
          <a:p>
            <a:r>
              <a:rPr lang="pt-BR" dirty="0"/>
              <a:t>- utilizar um traço (equivalente a 6 espaços), em casos de obras de um mesmo </a:t>
            </a:r>
            <a:r>
              <a:rPr lang="pt-BR" dirty="0" smtClean="0"/>
              <a:t>autor, no caso, ordenar por cronologia de publicação. </a:t>
            </a:r>
            <a:endParaRPr lang="pt-BR" dirty="0"/>
          </a:p>
          <a:p>
            <a:pPr eaLnBrk="1" hangingPunct="1"/>
            <a:endParaRPr lang="pt-BR" dirty="0" smtClean="0">
              <a:solidFill>
                <a:srgbClr val="040A10"/>
              </a:solidFill>
            </a:endParaRPr>
          </a:p>
        </p:txBody>
      </p:sp>
    </p:spTree>
    <p:extLst>
      <p:ext uri="{BB962C8B-B14F-4D97-AF65-F5344CB8AC3E}">
        <p14:creationId xmlns:p14="http://schemas.microsoft.com/office/powerpoint/2010/main" xmlns="" val="16765718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242" name="Rectangle 2"/>
          <p:cNvSpPr>
            <a:spLocks noGrp="1" noRot="1" noChangeArrowheads="1"/>
          </p:cNvSpPr>
          <p:nvPr>
            <p:ph type="title"/>
          </p:nvPr>
        </p:nvSpPr>
        <p:spPr/>
        <p:txBody>
          <a:bodyPr/>
          <a:lstStyle/>
          <a:p>
            <a:r>
              <a:rPr lang="pt-BR">
                <a:solidFill>
                  <a:srgbClr val="181400"/>
                </a:solidFill>
              </a:rPr>
              <a:t>Tipos de plágios</a:t>
            </a:r>
          </a:p>
        </p:txBody>
      </p:sp>
      <p:sp>
        <p:nvSpPr>
          <p:cNvPr id="138243" name="Rectangle 3"/>
          <p:cNvSpPr>
            <a:spLocks noGrp="1" noRot="1" noChangeArrowheads="1"/>
          </p:cNvSpPr>
          <p:nvPr>
            <p:ph type="body" idx="1"/>
          </p:nvPr>
        </p:nvSpPr>
        <p:spPr/>
        <p:txBody>
          <a:bodyPr/>
          <a:lstStyle/>
          <a:p>
            <a:r>
              <a:rPr lang="pt-BR">
                <a:solidFill>
                  <a:srgbClr val="181400"/>
                </a:solidFill>
                <a:effectLst/>
              </a:rPr>
              <a:t>- plágio integral - a transcrição sem citação da fonte de um texto completo;</a:t>
            </a:r>
          </a:p>
          <a:p>
            <a:r>
              <a:rPr lang="pt-BR">
                <a:solidFill>
                  <a:srgbClr val="181400"/>
                </a:solidFill>
                <a:effectLst/>
              </a:rPr>
              <a:t>- plágio parcial - cópia de algumas frases ou parágrafos de diversas fontes diferentes, para dificultar a identificação;</a:t>
            </a:r>
          </a:p>
          <a:p>
            <a:r>
              <a:rPr lang="pt-BR">
                <a:solidFill>
                  <a:srgbClr val="181400"/>
                </a:solidFill>
                <a:effectLst/>
              </a:rPr>
              <a:t>- plágio conceitual - apropriação de um ou vários conceitos, ou de uma teoria, que o aluno apresenta como se fosse seu.</a:t>
            </a:r>
          </a:p>
        </p:txBody>
      </p:sp>
    </p:spTree>
    <p:extLst>
      <p:ext uri="{BB962C8B-B14F-4D97-AF65-F5344CB8AC3E}">
        <p14:creationId xmlns:p14="http://schemas.microsoft.com/office/powerpoint/2010/main" xmlns="" val="299210027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Título 1"/>
          <p:cNvSpPr>
            <a:spLocks noGrp="1"/>
          </p:cNvSpPr>
          <p:nvPr>
            <p:ph type="title"/>
          </p:nvPr>
        </p:nvSpPr>
        <p:spPr>
          <a:xfrm>
            <a:off x="1066800" y="838200"/>
            <a:ext cx="7772400" cy="646113"/>
          </a:xfrm>
        </p:spPr>
        <p:txBody>
          <a:bodyPr>
            <a:normAutofit fontScale="90000"/>
          </a:bodyPr>
          <a:lstStyle/>
          <a:p>
            <a:pPr algn="ctr" eaLnBrk="1" hangingPunct="1"/>
            <a:r>
              <a:rPr lang="pt-BR" b="1" dirty="0" smtClean="0">
                <a:solidFill>
                  <a:srgbClr val="040A10"/>
                </a:solidFill>
              </a:rPr>
              <a:t>Continua difícil </a:t>
            </a:r>
          </a:p>
        </p:txBody>
      </p:sp>
      <p:sp>
        <p:nvSpPr>
          <p:cNvPr id="55299" name="Espaço Reservado para Conteúdo 2"/>
          <p:cNvSpPr>
            <a:spLocks noGrp="1"/>
          </p:cNvSpPr>
          <p:nvPr>
            <p:ph idx="1"/>
          </p:nvPr>
        </p:nvSpPr>
        <p:spPr>
          <a:xfrm>
            <a:off x="1116013" y="1773238"/>
            <a:ext cx="7772400" cy="4824412"/>
          </a:xfrm>
        </p:spPr>
        <p:txBody>
          <a:bodyPr/>
          <a:lstStyle/>
          <a:p>
            <a:pPr eaLnBrk="1" hangingPunct="1"/>
            <a:r>
              <a:rPr lang="pt-BR" sz="2800" smtClean="0">
                <a:solidFill>
                  <a:srgbClr val="000000"/>
                </a:solidFill>
              </a:rPr>
              <a:t>A elaboração própria implica processo complexo e evolutivo de desenvolvimento da competência, que, como sempre, também começa do começo. Este começo é normalmente a cópia. No início da criatividade há treinamento, que depois se há de jogar fora. A maneira mais simples de aprender, é imitar. Todavia, este aprender que apenas imita, não é aprender a aprender. Por isso, pode-se também dizer que a maneira mais simples de aprender a aprender, é não imitar. (Demo, 2002, p.29)</a:t>
            </a:r>
            <a:endParaRPr lang="pt-BR" sz="2800" smtClean="0"/>
          </a:p>
          <a:p>
            <a:pPr eaLnBrk="1" hangingPunct="1"/>
            <a:endParaRPr lang="pt-BR" smtClean="0"/>
          </a:p>
        </p:txBody>
      </p:sp>
    </p:spTree>
    <p:extLst>
      <p:ext uri="{BB962C8B-B14F-4D97-AF65-F5344CB8AC3E}">
        <p14:creationId xmlns:p14="http://schemas.microsoft.com/office/powerpoint/2010/main" xmlns="" val="298486159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ítulo 1"/>
          <p:cNvSpPr>
            <a:spLocks noGrp="1"/>
          </p:cNvSpPr>
          <p:nvPr>
            <p:ph type="title"/>
          </p:nvPr>
        </p:nvSpPr>
        <p:spPr/>
        <p:txBody>
          <a:bodyPr>
            <a:normAutofit fontScale="90000"/>
          </a:bodyPr>
          <a:lstStyle/>
          <a:p>
            <a:pPr algn="ctr" eaLnBrk="1" hangingPunct="1"/>
            <a:r>
              <a:rPr lang="pt-BR" sz="3600" smtClean="0">
                <a:solidFill>
                  <a:srgbClr val="040A10"/>
                </a:solidFill>
              </a:rPr>
              <a:t>Importância da organização linguístico-discursiva </a:t>
            </a:r>
            <a:endParaRPr lang="pt-BR" sz="3600" smtClean="0"/>
          </a:p>
        </p:txBody>
      </p:sp>
      <p:sp>
        <p:nvSpPr>
          <p:cNvPr id="8195" name="Espaço Reservado para Conteúdo 2"/>
          <p:cNvSpPr>
            <a:spLocks noGrp="1"/>
          </p:cNvSpPr>
          <p:nvPr>
            <p:ph idx="1"/>
          </p:nvPr>
        </p:nvSpPr>
        <p:spPr>
          <a:xfrm>
            <a:off x="827088" y="2101850"/>
            <a:ext cx="8012112" cy="4495800"/>
          </a:xfrm>
        </p:spPr>
        <p:txBody>
          <a:bodyPr/>
          <a:lstStyle/>
          <a:p>
            <a:pPr algn="ctr" eaLnBrk="1" hangingPunct="1"/>
            <a:r>
              <a:rPr lang="pt-BR" sz="2800" dirty="0" smtClean="0">
                <a:solidFill>
                  <a:srgbClr val="040A10"/>
                </a:solidFill>
                <a:latin typeface="Humanst521 BT"/>
              </a:rPr>
              <a:t>A linguagem, na realidade, impõe-se de maneira necessária para o investigador iniciante ou experiente (...): é pela linguagem escrita e falada que os profissionais se relacionam, negociam, debatem e tomam decisões; que os professores ensinam e os estudantes aprendem. Acima de tudo, é pela linguagem que se conhecem as produções  das diferentes áreas do saber” (Nunes, 1999).</a:t>
            </a:r>
            <a:endParaRPr lang="pt-BR" sz="2800" dirty="0" smtClean="0">
              <a:solidFill>
                <a:srgbClr val="040A10"/>
              </a:solidFill>
            </a:endParaRPr>
          </a:p>
        </p:txBody>
      </p:sp>
    </p:spTree>
    <p:extLst>
      <p:ext uri="{BB962C8B-B14F-4D97-AF65-F5344CB8AC3E}">
        <p14:creationId xmlns:p14="http://schemas.microsoft.com/office/powerpoint/2010/main" xmlns="" val="180282211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2" name="Rectangle 2"/>
          <p:cNvSpPr>
            <a:spLocks noGrp="1" noRot="1" noChangeArrowheads="1"/>
          </p:cNvSpPr>
          <p:nvPr>
            <p:ph type="title"/>
          </p:nvPr>
        </p:nvSpPr>
        <p:spPr/>
        <p:txBody>
          <a:bodyPr/>
          <a:lstStyle/>
          <a:p>
            <a:r>
              <a:rPr lang="pt-BR">
                <a:solidFill>
                  <a:srgbClr val="181400"/>
                </a:solidFill>
              </a:rPr>
              <a:t>Sujeito-autor</a:t>
            </a:r>
          </a:p>
        </p:txBody>
      </p:sp>
      <p:sp>
        <p:nvSpPr>
          <p:cNvPr id="143363" name="Rectangle 3"/>
          <p:cNvSpPr>
            <a:spLocks noGrp="1" noRot="1" noChangeArrowheads="1"/>
          </p:cNvSpPr>
          <p:nvPr>
            <p:ph type="body" idx="1"/>
          </p:nvPr>
        </p:nvSpPr>
        <p:spPr/>
        <p:txBody>
          <a:bodyPr/>
          <a:lstStyle/>
          <a:p>
            <a:pPr algn="just"/>
            <a:r>
              <a:rPr lang="pt-BR" dirty="0">
                <a:solidFill>
                  <a:srgbClr val="181400"/>
                </a:solidFill>
                <a:effectLst/>
              </a:rPr>
              <a:t>A autoria está relacionada com o “aprender a se colocar”: “Aprender a se colocar – aqui: representar – como autor é assumir, diante da instituição escolar e fora dela (nas outras instâncias institucionais) esse papel social, na sua relação com a linguagem; constituir-se e mostrar-se autor” (ORLANDI, 2001, p. 79).</a:t>
            </a:r>
          </a:p>
        </p:txBody>
      </p:sp>
    </p:spTree>
    <p:extLst>
      <p:ext uri="{BB962C8B-B14F-4D97-AF65-F5344CB8AC3E}">
        <p14:creationId xmlns:p14="http://schemas.microsoft.com/office/powerpoint/2010/main" xmlns="" val="207218014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Para que serve um resumo?</a:t>
            </a:r>
            <a:endParaRPr lang="pt-BR" dirty="0"/>
          </a:p>
        </p:txBody>
      </p:sp>
      <p:sp>
        <p:nvSpPr>
          <p:cNvPr id="3" name="Espaço Reservado para Conteúdo 2"/>
          <p:cNvSpPr>
            <a:spLocks noGrp="1"/>
          </p:cNvSpPr>
          <p:nvPr>
            <p:ph idx="1"/>
          </p:nvPr>
        </p:nvSpPr>
        <p:spPr/>
        <p:txBody>
          <a:bodyPr>
            <a:normAutofit fontScale="92500"/>
          </a:bodyPr>
          <a:lstStyle/>
          <a:p>
            <a:pPr marL="0" indent="0">
              <a:buNone/>
            </a:pPr>
            <a:r>
              <a:rPr lang="pt-BR" dirty="0"/>
              <a:t>a) relatar/descrever um fato/ acontecimento lido ou ouvido; </a:t>
            </a:r>
          </a:p>
          <a:p>
            <a:pPr marL="0" indent="0">
              <a:buNone/>
            </a:pPr>
            <a:r>
              <a:rPr lang="pt-BR" dirty="0"/>
              <a:t>b) sistematizar as ideias veiculadas por um texto lido; </a:t>
            </a:r>
          </a:p>
          <a:p>
            <a:pPr marL="0" indent="0">
              <a:buNone/>
            </a:pPr>
            <a:r>
              <a:rPr lang="pt-BR" dirty="0"/>
              <a:t>c) ancorar a produção de outros textos acadêmicos (artigo científico, relatório, monografia, </a:t>
            </a:r>
            <a:r>
              <a:rPr lang="pt-BR" dirty="0" err="1"/>
              <a:t>paper</a:t>
            </a:r>
            <a:r>
              <a:rPr lang="pt-BR" dirty="0"/>
              <a:t>, comunicação, palestra, seminário, </a:t>
            </a:r>
            <a:r>
              <a:rPr lang="pt-BR" dirty="0" err="1"/>
              <a:t>etc</a:t>
            </a:r>
            <a:r>
              <a:rPr lang="pt-BR" dirty="0"/>
              <a:t>); </a:t>
            </a:r>
          </a:p>
          <a:p>
            <a:pPr marL="0" indent="0">
              <a:buNone/>
            </a:pPr>
            <a:r>
              <a:rPr lang="pt-BR" dirty="0"/>
              <a:t>d) </a:t>
            </a:r>
            <a:r>
              <a:rPr lang="pt-BR" dirty="0">
                <a:solidFill>
                  <a:srgbClr val="FF0000"/>
                </a:solidFill>
              </a:rPr>
              <a:t>explicitar o conteúdo geral de um texto científico a ser </a:t>
            </a:r>
            <a:r>
              <a:rPr lang="pt-BR" dirty="0" err="1">
                <a:solidFill>
                  <a:srgbClr val="FF0000"/>
                </a:solidFill>
              </a:rPr>
              <a:t>publicizado</a:t>
            </a:r>
            <a:r>
              <a:rPr lang="pt-BR" dirty="0">
                <a:solidFill>
                  <a:srgbClr val="FF0000"/>
                </a:solidFill>
              </a:rPr>
              <a:t> (por escrito ou oralmente). </a:t>
            </a:r>
          </a:p>
        </p:txBody>
      </p:sp>
    </p:spTree>
    <p:extLst>
      <p:ext uri="{BB962C8B-B14F-4D97-AF65-F5344CB8AC3E}">
        <p14:creationId xmlns:p14="http://schemas.microsoft.com/office/powerpoint/2010/main" xmlns="" val="26483725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Tipos de resumos</a:t>
            </a:r>
            <a:endParaRPr lang="pt-BR" dirty="0"/>
          </a:p>
        </p:txBody>
      </p:sp>
      <p:sp>
        <p:nvSpPr>
          <p:cNvPr id="3" name="Espaço Reservado para Conteúdo 2"/>
          <p:cNvSpPr>
            <a:spLocks noGrp="1"/>
          </p:cNvSpPr>
          <p:nvPr>
            <p:ph idx="1"/>
          </p:nvPr>
        </p:nvSpPr>
        <p:spPr/>
        <p:txBody>
          <a:bodyPr>
            <a:normAutofit fontScale="77500" lnSpcReduction="20000"/>
          </a:bodyPr>
          <a:lstStyle/>
          <a:p>
            <a:pPr marL="0" indent="0" algn="just">
              <a:buNone/>
            </a:pPr>
            <a:r>
              <a:rPr lang="pt-BR" dirty="0"/>
              <a:t>a)	resumos de textos como instrumento de avaliação pelo professor, com vistas a verificar a compreensão e a apropriação de conceitos/conhecimentos por parte dos alunos, no decorrer do desenvolvimento de uma disciplina; </a:t>
            </a:r>
          </a:p>
          <a:p>
            <a:pPr marL="0" indent="0" algn="just">
              <a:buNone/>
            </a:pPr>
            <a:r>
              <a:rPr lang="pt-BR" dirty="0"/>
              <a:t>b)	resumos de textos para mapeamento de um campo de estudo, integrando a discussão sobre o “estado da arte”, ou seja, o que já foi publicado sobre a temática;</a:t>
            </a:r>
          </a:p>
          <a:p>
            <a:pPr marL="0" indent="0" algn="just">
              <a:buNone/>
            </a:pPr>
            <a:r>
              <a:rPr lang="pt-BR" dirty="0"/>
              <a:t>c)	resumos inseridos antes de um texto científico (artigos, monografias, dissertações, teses) ou </a:t>
            </a:r>
            <a:r>
              <a:rPr lang="pt-BR" dirty="0">
                <a:solidFill>
                  <a:srgbClr val="FF0000"/>
                </a:solidFill>
              </a:rPr>
              <a:t>encaminhados para submissão de trabalhos em eventos científicos (encontros, congressos, semanas acadêmicas...), com o objetivo de apresentar e descrever a pesquisa empreendida.</a:t>
            </a:r>
          </a:p>
          <a:p>
            <a:endParaRPr lang="pt-BR" dirty="0"/>
          </a:p>
        </p:txBody>
      </p:sp>
    </p:spTree>
    <p:extLst>
      <p:ext uri="{BB962C8B-B14F-4D97-AF65-F5344CB8AC3E}">
        <p14:creationId xmlns:p14="http://schemas.microsoft.com/office/powerpoint/2010/main" xmlns="" val="22119792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pt-BR" sz="3200" b="1" dirty="0" smtClean="0"/>
              <a:t>Etapas para a realização de um resumo do tipo “submissão de trabalho para evento”</a:t>
            </a:r>
            <a:endParaRPr lang="pt-BR" sz="3200" b="1" dirty="0"/>
          </a:p>
        </p:txBody>
      </p:sp>
      <p:sp>
        <p:nvSpPr>
          <p:cNvPr id="3" name="Espaço Reservado para Conteúdo 2"/>
          <p:cNvSpPr>
            <a:spLocks noGrp="1"/>
          </p:cNvSpPr>
          <p:nvPr>
            <p:ph idx="1"/>
          </p:nvPr>
        </p:nvSpPr>
        <p:spPr>
          <a:xfrm>
            <a:off x="467544" y="1484784"/>
            <a:ext cx="8352928" cy="4525963"/>
          </a:xfrm>
        </p:spPr>
        <p:txBody>
          <a:bodyPr>
            <a:noAutofit/>
          </a:bodyPr>
          <a:lstStyle/>
          <a:p>
            <a:pPr marL="514350" indent="-514350">
              <a:buAutoNum type="arabicParenR"/>
            </a:pPr>
            <a:r>
              <a:rPr lang="pt-BR" sz="2400" dirty="0" smtClean="0"/>
              <a:t>Faça </a:t>
            </a:r>
            <a:r>
              <a:rPr lang="pt-BR" sz="2400" dirty="0"/>
              <a:t>uma leitura preliminar do </a:t>
            </a:r>
            <a:r>
              <a:rPr lang="pt-BR" sz="2400" dirty="0" smtClean="0"/>
              <a:t>projeto de pesquisa e de seus registros sobre a pesquisa que está sendo realizada/concluída</a:t>
            </a:r>
          </a:p>
          <a:p>
            <a:pPr marL="514350" indent="-514350">
              <a:buAutoNum type="arabicParenR"/>
            </a:pPr>
            <a:r>
              <a:rPr lang="pt-BR" sz="2400" dirty="0" smtClean="0"/>
              <a:t>Busque identificar as características do texto a ser produzido: </a:t>
            </a:r>
            <a:r>
              <a:rPr lang="pt-BR" sz="2400" dirty="0"/>
              <a:t>gênero textual, meio de circulação, autor, data de publicação, temática geral; </a:t>
            </a:r>
            <a:endParaRPr lang="pt-BR" sz="2400" dirty="0" smtClean="0"/>
          </a:p>
          <a:p>
            <a:pPr marL="514350" indent="-514350">
              <a:buAutoNum type="arabicParenR"/>
            </a:pPr>
            <a:r>
              <a:rPr lang="pt-BR" sz="2400" dirty="0" smtClean="0"/>
              <a:t>Procure </a:t>
            </a:r>
            <a:r>
              <a:rPr lang="pt-BR" sz="2400" dirty="0"/>
              <a:t>se informar sobre o contexto de produção do texto: </a:t>
            </a:r>
            <a:r>
              <a:rPr lang="pt-BR" sz="2400" dirty="0" smtClean="0"/>
              <a:t>público-alvo, suporte, objetivo comunicativo, estilo de linguagem;</a:t>
            </a:r>
          </a:p>
          <a:p>
            <a:pPr marL="514350" indent="-514350">
              <a:buAutoNum type="arabicParenR"/>
            </a:pPr>
            <a:r>
              <a:rPr lang="pt-BR" sz="2400" dirty="0" smtClean="0"/>
              <a:t>Releia o seu  trabalho, </a:t>
            </a:r>
            <a:r>
              <a:rPr lang="pt-BR" sz="2400" dirty="0"/>
              <a:t>buscando traçar um esquema das </a:t>
            </a:r>
            <a:r>
              <a:rPr lang="pt-BR" sz="2400" dirty="0" smtClean="0"/>
              <a:t>ideias para a elaboração do resumo/pôster;</a:t>
            </a:r>
          </a:p>
          <a:p>
            <a:pPr marL="514350" indent="-514350">
              <a:buAutoNum type="arabicParenR"/>
            </a:pPr>
            <a:r>
              <a:rPr lang="pt-BR" sz="2400" dirty="0" smtClean="0"/>
              <a:t>Procure </a:t>
            </a:r>
            <a:r>
              <a:rPr lang="pt-BR" sz="2400" dirty="0"/>
              <a:t>indicar as relações entre as ideias </a:t>
            </a:r>
            <a:r>
              <a:rPr lang="pt-BR" sz="2400" dirty="0" smtClean="0"/>
              <a:t>de cada parte do resumo/pôster </a:t>
            </a:r>
            <a:r>
              <a:rPr lang="pt-BR" sz="2400" dirty="0"/>
              <a:t>e explicitar as relações entre as ideias do </a:t>
            </a:r>
            <a:r>
              <a:rPr lang="pt-BR" sz="2400" dirty="0" smtClean="0"/>
              <a:t>texto.</a:t>
            </a:r>
          </a:p>
        </p:txBody>
      </p:sp>
    </p:spTree>
    <p:extLst>
      <p:ext uri="{BB962C8B-B14F-4D97-AF65-F5344CB8AC3E}">
        <p14:creationId xmlns:p14="http://schemas.microsoft.com/office/powerpoint/2010/main" xmlns="" val="1925685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Como elaborar um resumo?</a:t>
            </a:r>
            <a:endParaRPr lang="pt-BR" dirty="0"/>
          </a:p>
        </p:txBody>
      </p:sp>
      <p:sp>
        <p:nvSpPr>
          <p:cNvPr id="3" name="Espaço Reservado para Conteúdo 2"/>
          <p:cNvSpPr>
            <a:spLocks noGrp="1"/>
          </p:cNvSpPr>
          <p:nvPr>
            <p:ph idx="1"/>
          </p:nvPr>
        </p:nvSpPr>
        <p:spPr/>
        <p:txBody>
          <a:bodyPr>
            <a:normAutofit fontScale="85000" lnSpcReduction="10000"/>
          </a:bodyPr>
          <a:lstStyle/>
          <a:p>
            <a:pPr algn="just"/>
            <a:r>
              <a:rPr lang="pt-BR" dirty="0"/>
              <a:t>O texto do resumo precisa ser submetido a um </a:t>
            </a:r>
            <a:r>
              <a:rPr lang="pt-BR" dirty="0">
                <a:solidFill>
                  <a:srgbClr val="FF0000"/>
                </a:solidFill>
              </a:rPr>
              <a:t>processo de sumarização</a:t>
            </a:r>
            <a:r>
              <a:rPr lang="pt-BR" dirty="0"/>
              <a:t>, que é um procedimento de apagamento de conteúdos secundários. </a:t>
            </a:r>
            <a:endParaRPr lang="pt-BR" dirty="0" smtClean="0"/>
          </a:p>
          <a:p>
            <a:pPr algn="just"/>
            <a:r>
              <a:rPr lang="pt-BR" dirty="0" smtClean="0"/>
              <a:t>o </a:t>
            </a:r>
            <a:r>
              <a:rPr lang="pt-BR" dirty="0"/>
              <a:t>resumo precisa de </a:t>
            </a:r>
            <a:r>
              <a:rPr lang="pt-BR" dirty="0">
                <a:solidFill>
                  <a:schemeClr val="bg1"/>
                </a:solidFill>
              </a:rPr>
              <a:t>reformulação de informações</a:t>
            </a:r>
            <a:r>
              <a:rPr lang="pt-BR" dirty="0"/>
              <a:t>, utilizando termos mais genéricos, que permite a condensação das </a:t>
            </a:r>
            <a:r>
              <a:rPr lang="pt-BR" dirty="0" err="1"/>
              <a:t>idéias</a:t>
            </a:r>
            <a:r>
              <a:rPr lang="pt-BR" dirty="0"/>
              <a:t> </a:t>
            </a:r>
            <a:r>
              <a:rPr lang="pt-BR" dirty="0">
                <a:solidFill>
                  <a:srgbClr val="FF0000"/>
                </a:solidFill>
              </a:rPr>
              <a:t>(processo da generalização). </a:t>
            </a:r>
            <a:r>
              <a:rPr lang="pt-BR" dirty="0"/>
              <a:t>Tais processos deverão ser feitos conforme o destinatário, o grau de conhecimento dele sobre o assunto do texto resumido, o objetivo e a finalidade do resumo, o local em que será veiculado. </a:t>
            </a:r>
          </a:p>
        </p:txBody>
      </p:sp>
    </p:spTree>
    <p:extLst>
      <p:ext uri="{BB962C8B-B14F-4D97-AF65-F5344CB8AC3E}">
        <p14:creationId xmlns:p14="http://schemas.microsoft.com/office/powerpoint/2010/main" xmlns="" val="8319551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pt-BR" dirty="0" smtClean="0"/>
              <a:t>Normas para submissão de resumos CIUFLA</a:t>
            </a:r>
            <a:endParaRPr lang="pt-BR" dirty="0"/>
          </a:p>
        </p:txBody>
      </p:sp>
      <p:sp>
        <p:nvSpPr>
          <p:cNvPr id="3" name="Espaço Reservado para Conteúdo 2"/>
          <p:cNvSpPr>
            <a:spLocks noGrp="1"/>
          </p:cNvSpPr>
          <p:nvPr>
            <p:ph idx="1"/>
          </p:nvPr>
        </p:nvSpPr>
        <p:spPr/>
        <p:txBody>
          <a:bodyPr>
            <a:normAutofit fontScale="77500" lnSpcReduction="20000"/>
          </a:bodyPr>
          <a:lstStyle/>
          <a:p>
            <a:pPr marL="0" indent="0" fontAlgn="base">
              <a:buNone/>
            </a:pPr>
            <a:r>
              <a:rPr lang="pt-BR" b="1" dirty="0" smtClean="0"/>
              <a:t>Somente </a:t>
            </a:r>
            <a:r>
              <a:rPr lang="pt-BR" b="1" dirty="0"/>
              <a:t>serão ACEITOS resumos que atendam aos itens a seguir:</a:t>
            </a:r>
            <a:br>
              <a:rPr lang="pt-BR" b="1" dirty="0"/>
            </a:br>
            <a:endParaRPr lang="pt-BR" dirty="0"/>
          </a:p>
          <a:p>
            <a:pPr fontAlgn="base"/>
            <a:r>
              <a:rPr lang="pt-BR" dirty="0"/>
              <a:t>Resumo com até 6 (seis) autores (incluindo o orientador);</a:t>
            </a:r>
          </a:p>
          <a:p>
            <a:pPr fontAlgn="base"/>
            <a:r>
              <a:rPr lang="pt-BR" dirty="0"/>
              <a:t>inclusão do orientador como autor;</a:t>
            </a:r>
          </a:p>
          <a:p>
            <a:pPr fontAlgn="base"/>
            <a:r>
              <a:rPr lang="pt-BR" dirty="0"/>
              <a:t>mínimo de </a:t>
            </a:r>
            <a:r>
              <a:rPr lang="pt-BR" dirty="0">
                <a:solidFill>
                  <a:srgbClr val="FF0000"/>
                </a:solidFill>
              </a:rPr>
              <a:t>1.000 e máximo de 2.500 caracteres</a:t>
            </a:r>
            <a:r>
              <a:rPr lang="pt-BR" dirty="0"/>
              <a:t>;</a:t>
            </a:r>
          </a:p>
          <a:p>
            <a:pPr fontAlgn="base"/>
            <a:r>
              <a:rPr lang="pt-BR" dirty="0">
                <a:solidFill>
                  <a:srgbClr val="FF0000"/>
                </a:solidFill>
              </a:rPr>
              <a:t>descrição do projeto e objetivo(s) da pesquisa, fundamentação teórica (com as devidas referências teóricas), metodologia da pesquisa e apresentação de resultados (ainda que preliminares ou parciais);</a:t>
            </a:r>
          </a:p>
          <a:p>
            <a:pPr fontAlgn="base"/>
            <a:r>
              <a:rPr lang="pt-BR" dirty="0"/>
              <a:t>rigorosa revisão gramatical, ortográfica, de digitação, de conteúdo e dados da pesquisa, incluindo área, nomes dos autores, título etc..</a:t>
            </a:r>
          </a:p>
          <a:p>
            <a:endParaRPr lang="pt-BR" dirty="0"/>
          </a:p>
        </p:txBody>
      </p:sp>
    </p:spTree>
    <p:extLst>
      <p:ext uri="{BB962C8B-B14F-4D97-AF65-F5344CB8AC3E}">
        <p14:creationId xmlns:p14="http://schemas.microsoft.com/office/powerpoint/2010/main" xmlns="" val="1469917697"/>
      </p:ext>
    </p:extLst>
  </p:cSld>
  <p:clrMapOvr>
    <a:masterClrMapping/>
  </p:clrMapOvr>
</p:sld>
</file>

<file path=ppt/theme/theme1.xml><?xml version="1.0" encoding="utf-8"?>
<a:theme xmlns:a="http://schemas.openxmlformats.org/drawingml/2006/main" name="Tema do Office">
  <a:themeElements>
    <a:clrScheme name="Escritório">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1369</TotalTime>
  <Words>2632</Words>
  <Application>Microsoft Office PowerPoint</Application>
  <PresentationFormat>Apresentação na tela (4:3)</PresentationFormat>
  <Paragraphs>105</Paragraphs>
  <Slides>29</Slides>
  <Notes>0</Notes>
  <HiddenSlides>0</HiddenSlides>
  <MMClips>0</MMClips>
  <ScaleCrop>false</ScaleCrop>
  <HeadingPairs>
    <vt:vector size="4" baseType="variant">
      <vt:variant>
        <vt:lpstr>Tema</vt:lpstr>
      </vt:variant>
      <vt:variant>
        <vt:i4>1</vt:i4>
      </vt:variant>
      <vt:variant>
        <vt:lpstr>Títulos de slides</vt:lpstr>
      </vt:variant>
      <vt:variant>
        <vt:i4>29</vt:i4>
      </vt:variant>
    </vt:vector>
  </HeadingPairs>
  <TitlesOfParts>
    <vt:vector size="30" baseType="lpstr">
      <vt:lpstr>Tema do Office</vt:lpstr>
      <vt:lpstr>Elaboração de resumos para o CIUFLA</vt:lpstr>
      <vt:lpstr>Escrever academicamente não é uma atividade, é uma atitude... É uma tomada de decisão. Implica no crescimento profissional e melhores oportunidades. Envolve aspectos metodológicos, legais e éticos, linguístico-discursivos, de criatividade, de custo e de gerenciamento do tempo.</vt:lpstr>
      <vt:lpstr>Importância da organização linguístico-discursiva </vt:lpstr>
      <vt:lpstr>Sujeito-autor</vt:lpstr>
      <vt:lpstr>Para que serve um resumo?</vt:lpstr>
      <vt:lpstr>Tipos de resumos</vt:lpstr>
      <vt:lpstr>Etapas para a realização de um resumo do tipo “submissão de trabalho para evento”</vt:lpstr>
      <vt:lpstr>Como elaborar um resumo?</vt:lpstr>
      <vt:lpstr>Normas para submissão de resumos CIUFLA</vt:lpstr>
      <vt:lpstr>Normas para submissão de resumos</vt:lpstr>
      <vt:lpstr>Normas para submissão de resumos</vt:lpstr>
      <vt:lpstr>Exemplos de resumos</vt:lpstr>
      <vt:lpstr>Resumo </vt:lpstr>
      <vt:lpstr>Resumo </vt:lpstr>
      <vt:lpstr>Títulos</vt:lpstr>
      <vt:lpstr>Resumo muito genérico</vt:lpstr>
      <vt:lpstr>  Educação física escolar: trabalhando a bocha no ensino infantil.  </vt:lpstr>
      <vt:lpstr>O GÊNERO FÁBULA EM SALA DE AULA: UMA ANÁLISE DAS CONTRIBUIÇÕES DO TEXTO VERBAL O DO TEXTO VERBAL PARA O DESENVOLVIMENTO DE HABILIDADES DE LEITURA </vt:lpstr>
      <vt:lpstr>     Título - etiqueta (atrair o leitor) - elaborar títulos provisórios Características: - clareza - criatividade - extensão  - qualidade dos termos - ordem das palavras - especificidade</vt:lpstr>
      <vt:lpstr>O que deve ser evitado: - uso de gírias, neologismos, abreviaturas, siglas, nomes comerciais - uso do gerúndio - repetição de palavras - frase tradicional (sujeito, verbo e complemento) - ponto, vírgula, ponto de exclamação, aspas</vt:lpstr>
      <vt:lpstr>Objetivos</vt:lpstr>
      <vt:lpstr>Quadro teórico</vt:lpstr>
      <vt:lpstr>Metodologia   indicação dos recursos que o pesquisador pretende utilizar para a coleta de dados (documentos escritos, da análise da realidade e/ou de experimentações), quais os procedimentos a serem adotados para a investigação científica. Cabe definir também o plano de análise dos dados. Em suma, cabe indicar as escolhas teóricas e metodológicas, bem como as características da pesquisa  </vt:lpstr>
      <vt:lpstr>Organizando o texto:  =&gt; tipos de pesquisa (teórica, bibliográfica, de campo); =&gt;  abordagens ou enfoques para as mesmas (quantitativa ou qualitativa);  =&gt; os diversos processos para coleta de dados (observação, experimentação, observação participante, depoimentos, entrevistas, etc); =&gt; métodos de análise dos dados obtidos (método estatístico;  análise do discurso; análise textual-discursiva, análise de conteúdo; etc.).</vt:lpstr>
      <vt:lpstr>Discussão dos dados</vt:lpstr>
      <vt:lpstr>Considerações finais  - retomar resultados da pesquisa  de campo/ documental/experimental (se for o caso) - apresentar contribuições do trabalho - sinalizar limitações ou demonstrar possibilidades de novas pesquisas</vt:lpstr>
      <vt:lpstr>Referências</vt:lpstr>
      <vt:lpstr>Tipos de plágios</vt:lpstr>
      <vt:lpstr>Continua difícil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Elaboração de resumos para o CIUFLA</dc:title>
  <dc:creator>Helena</dc:creator>
  <cp:lastModifiedBy>PRPIC</cp:lastModifiedBy>
  <cp:revision>17</cp:revision>
  <dcterms:created xsi:type="dcterms:W3CDTF">2017-07-23T13:34:32Z</dcterms:created>
  <dcterms:modified xsi:type="dcterms:W3CDTF">2017-08-10T16:59:13Z</dcterms:modified>
</cp:coreProperties>
</file>